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5.xml" ContentType="application/vnd.openxmlformats-officedocument.presentationml.notesSlide+xml"/>
  <Override PartName="/ppt/tags/tag40.xml" ContentType="application/vnd.openxmlformats-officedocument.presentationml.tags+xml"/>
  <Override PartName="/ppt/notesSlides/notesSlide6.xml" ContentType="application/vnd.openxmlformats-officedocument.presentationml.notesSlide+xml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8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9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0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1.xml" ContentType="application/vnd.openxmlformats-officedocument.presentationml.notesSlide+xml"/>
  <Override PartName="/ppt/tags/tag54.xml" ContentType="application/vnd.openxmlformats-officedocument.presentationml.tags+xml"/>
  <Override PartName="/ppt/notesSlides/notesSlide12.xml" ContentType="application/vnd.openxmlformats-officedocument.presentationml.notesSlide+xml"/>
  <Override PartName="/ppt/tags/tag55.xml" ContentType="application/vnd.openxmlformats-officedocument.presentationml.tags+xml"/>
  <Override PartName="/ppt/notesSlides/notesSlide13.xml" ContentType="application/vnd.openxmlformats-officedocument.presentationml.notesSlide+xml"/>
  <Override PartName="/ppt/tags/tag56.xml" ContentType="application/vnd.openxmlformats-officedocument.presentationml.tags+xml"/>
  <Override PartName="/ppt/notesSlides/notesSlide14.xml" ContentType="application/vnd.openxmlformats-officedocument.presentationml.notesSlide+xml"/>
  <Override PartName="/ppt/tags/tag57.xml" ContentType="application/vnd.openxmlformats-officedocument.presentationml.tags+xml"/>
  <Override PartName="/ppt/notesSlides/notesSlide15.xml" ContentType="application/vnd.openxmlformats-officedocument.presentationml.notesSlide+xml"/>
  <Override PartName="/ppt/tags/tag58.xml" ContentType="application/vnd.openxmlformats-officedocument.presentationml.tags+xml"/>
  <Override PartName="/ppt/notesSlides/notesSlide16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7.xml" ContentType="application/vnd.openxmlformats-officedocument.presentationml.notesSlide+xml"/>
  <Override PartName="/ppt/tags/tag61.xml" ContentType="application/vnd.openxmlformats-officedocument.presentationml.tags+xml"/>
  <Override PartName="/ppt/notesSlides/notesSlide18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14998469" r:id="rId2"/>
    <p:sldId id="14998512" r:id="rId3"/>
    <p:sldId id="14998517" r:id="rId4"/>
    <p:sldId id="14998470" r:id="rId5"/>
    <p:sldId id="14998480" r:id="rId6"/>
    <p:sldId id="14998513" r:id="rId7"/>
    <p:sldId id="14998476" r:id="rId8"/>
    <p:sldId id="14998475" r:id="rId9"/>
    <p:sldId id="14998478" r:id="rId10"/>
    <p:sldId id="14998479" r:id="rId11"/>
    <p:sldId id="14998472" r:id="rId12"/>
    <p:sldId id="14998473" r:id="rId13"/>
    <p:sldId id="14998481" r:id="rId14"/>
    <p:sldId id="14998482" r:id="rId15"/>
    <p:sldId id="14998484" r:id="rId16"/>
    <p:sldId id="14998486" r:id="rId17"/>
    <p:sldId id="14998490" r:id="rId18"/>
    <p:sldId id="14998487" r:id="rId19"/>
    <p:sldId id="14998489" r:id="rId20"/>
    <p:sldId id="14998491" r:id="rId21"/>
    <p:sldId id="14998492" r:id="rId22"/>
    <p:sldId id="14998494" r:id="rId23"/>
    <p:sldId id="14998493" r:id="rId24"/>
    <p:sldId id="14998514" r:id="rId25"/>
    <p:sldId id="14998511" r:id="rId26"/>
    <p:sldId id="14998495" r:id="rId27"/>
    <p:sldId id="14998496" r:id="rId28"/>
    <p:sldId id="14998497" r:id="rId29"/>
    <p:sldId id="14998498" r:id="rId30"/>
    <p:sldId id="14998499" r:id="rId31"/>
    <p:sldId id="14998510" r:id="rId32"/>
    <p:sldId id="14998466" r:id="rId33"/>
    <p:sldId id="14998500" r:id="rId34"/>
    <p:sldId id="14998501" r:id="rId35"/>
    <p:sldId id="14998502" r:id="rId36"/>
    <p:sldId id="14998503" r:id="rId37"/>
    <p:sldId id="14998504" r:id="rId38"/>
    <p:sldId id="14998505" r:id="rId39"/>
    <p:sldId id="14998506" r:id="rId40"/>
    <p:sldId id="14998508" r:id="rId41"/>
    <p:sldId id="14998507" r:id="rId42"/>
    <p:sldId id="14998509" r:id="rId43"/>
    <p:sldId id="14998515" r:id="rId44"/>
    <p:sldId id="14998516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24A88FA-8FCF-4A31-BB7E-1C04C042B360}">
          <p14:sldIdLst>
            <p14:sldId id="14998469"/>
            <p14:sldId id="14998512"/>
            <p14:sldId id="14998517"/>
            <p14:sldId id="14998470"/>
            <p14:sldId id="14998480"/>
            <p14:sldId id="14998513"/>
            <p14:sldId id="14998476"/>
            <p14:sldId id="14998475"/>
            <p14:sldId id="14998478"/>
            <p14:sldId id="14998479"/>
            <p14:sldId id="14998472"/>
            <p14:sldId id="14998473"/>
            <p14:sldId id="14998481"/>
            <p14:sldId id="14998482"/>
            <p14:sldId id="14998484"/>
            <p14:sldId id="14998486"/>
            <p14:sldId id="14998490"/>
            <p14:sldId id="14998487"/>
            <p14:sldId id="14998489"/>
            <p14:sldId id="14998491"/>
            <p14:sldId id="14998492"/>
            <p14:sldId id="14998494"/>
            <p14:sldId id="14998493"/>
            <p14:sldId id="14998514"/>
            <p14:sldId id="14998511"/>
            <p14:sldId id="14998495"/>
            <p14:sldId id="14998496"/>
            <p14:sldId id="14998497"/>
            <p14:sldId id="14998498"/>
            <p14:sldId id="14998499"/>
            <p14:sldId id="14998510"/>
            <p14:sldId id="14998466"/>
            <p14:sldId id="14998500"/>
            <p14:sldId id="14998501"/>
            <p14:sldId id="14998502"/>
            <p14:sldId id="14998503"/>
            <p14:sldId id="14998504"/>
            <p14:sldId id="14998505"/>
            <p14:sldId id="14998506"/>
            <p14:sldId id="14998508"/>
            <p14:sldId id="14998507"/>
            <p14:sldId id="14998509"/>
            <p14:sldId id="14998515"/>
            <p14:sldId id="149985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696" autoAdjust="0"/>
  </p:normalViewPr>
  <p:slideViewPr>
    <p:cSldViewPr snapToGrid="0">
      <p:cViewPr varScale="1">
        <p:scale>
          <a:sx n="93" d="100"/>
          <a:sy n="93" d="100"/>
        </p:scale>
        <p:origin x="1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0BE829-5782-4B09-9EDE-0E5B2EA024B9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130FD-CE25-4E45-A68B-A61DA897DC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689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669925" fontAlgn="base">
              <a:spcBef>
                <a:spcPct val="0"/>
              </a:spcBef>
              <a:spcAft>
                <a:spcPct val="0"/>
              </a:spcAft>
              <a:defRPr/>
            </a:pPr>
            <a:fld id="{7C08CA34-7C29-44ED-86D8-EA3265E6CF43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3</a:t>
            </a:fld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50D0D-CD36-AF93-A0ED-8C4536394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963E2D-9277-1D12-425F-903ABA4E8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58627A-B881-E3AA-1607-7633BB928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EE621C-5003-49C1-9C1D-42BD55223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130FD-CE25-4E45-A68B-A61DA897DCF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474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858DC-E098-E055-01EE-79689C2B8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42FE2F-960B-0466-2CAF-29A0EE4A8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2FB25A-A707-1E3D-EFDB-887B77390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CF5B66-E222-46D6-2A57-20F8F3765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130FD-CE25-4E45-A68B-A61DA897DCF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526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2EF96-DDB1-CF55-BB83-9F848FDC1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D81FE5-0BD9-C9A4-5497-A3CBCF46AD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584CAF8-01BB-FE20-9CA3-47FE3ECA2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3FC6FD-34A6-91C8-D759-31168F36EE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130FD-CE25-4E45-A68B-A61DA897DCF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79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2AA70-46AB-F824-9C02-7C05BB615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C96BFC-C0F8-763F-E593-108CD9753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9E787E-4B12-C48E-EA3E-B9FBEF1EE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81A2EA-987A-2528-199A-CE6D6A216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130FD-CE25-4E45-A68B-A61DA897DCF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92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DE8D8-3292-B392-4D39-49137CB81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6347C1-2618-605C-4443-54AE2DA4D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5B7C384-F5D3-E01C-84F6-73909F553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32A7AA-0B15-FF2D-3558-63ECA05E1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130FD-CE25-4E45-A68B-A61DA897DCF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134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601FA-002D-BDCD-C48D-4B72B0844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DC6990-A0F8-C302-94B5-CF11A7B999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CCD4093-FF50-F6E4-6F79-8BBAF939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2355E-A9C7-B0E9-F949-E74D5DF5C8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130FD-CE25-4E45-A68B-A61DA897DCF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855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C88AA-FC8F-D368-F433-4C3B531BE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10B2EF-2AAF-B235-3AE8-46A4D954E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F47387-C265-12E6-AD66-70342925F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DAD4D3-ABCA-6B55-3232-A363AFF3D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130FD-CE25-4E45-A68B-A61DA897DCF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448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FA321-673C-324A-A1D6-4496D1CB6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1AC2900-F2A8-ACE1-E179-72DE625891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65EE12F-1701-639C-C1BD-2BEE4D623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725F3F-222B-AD53-09FF-C6F34621E3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130FD-CE25-4E45-A68B-A61DA897DCF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428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AB857-8D4F-E723-DD0B-057E0C265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AC954D3-CA6B-B486-B299-6E37CEA93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2F734A-43E8-34BE-8F07-3B011EF6B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087683-AFAB-6F60-0BF9-64D4850C76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130FD-CE25-4E45-A68B-A61DA897DCF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390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36369-A677-C8C7-5CB3-4138C7A5F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F3A4CE0-688D-48CA-2F10-27AF7B2ADF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41B871-6786-43D2-06E5-7D25DACB5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865ED1-0128-E27A-1BEC-53D4A31D95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130FD-CE25-4E45-A68B-A61DA897DCF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330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85C5-1ADC-43AA-9DF2-BA30A261534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130FD-CE25-4E45-A68B-A61DA897DCF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454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2C9F7-4892-988C-2D67-4C1D5B7F6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40118F-644A-04B6-6C6F-EF0C7273BF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100A71-2C02-DC78-254F-9294F2C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3C424E-CDB3-5CF6-9CC6-5803196A2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130FD-CE25-4E45-A68B-A61DA897DCF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590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90E4E-7617-6813-2F03-544D5C3F6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1C762B-42BE-9500-2F9A-4035B307A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4985059-C2D7-69CB-C22A-56ABD2001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F83C83-A842-4A24-D7C3-FC7FFE37ED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130FD-CE25-4E45-A68B-A61DA897DCF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425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28C27-754E-7DC9-5F3B-73FF1908D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AC5383-ADA5-28AC-B336-6001D9A31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AD854A-BA79-4210-2B0F-535E5832FC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B53D77-1641-28A1-47A4-BCF3A59D9D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130FD-CE25-4E45-A68B-A61DA897DCF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614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E61EE-3ABF-3034-D9F8-77E2390D4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97FD3F-486F-00D2-2286-99E729218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325526-3892-4BB2-5A9F-C501A481B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8D10BE-5FAE-8518-A589-36130A1DB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130FD-CE25-4E45-A68B-A61DA897DCF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03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51696-4F04-7959-DD19-34FF4ECF1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3D3D75-9611-E8F3-F4C7-69CD587B1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8BDBBA5-51B0-E397-B3C2-DB48F4024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896E32-AE05-93B8-766F-876ED5451E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130FD-CE25-4E45-A68B-A61DA897DCF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219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6DF20-F520-EA68-3AF5-EB151C1D2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AF024D-4E6F-7DC3-FD80-111714AEA4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129776-3B77-6AC6-E38A-5DC657AD2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E86123-91D8-94CC-396B-1A4D6B567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130FD-CE25-4E45-A68B-A61DA897DCF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41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tags" Target="../tags/tag1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9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D5854-3924-AEE8-595C-31EAD9F69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FE1477-BA7F-E6CB-5D97-3A22B366C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AA0424-A62D-D384-BE2E-47CF13E84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4C40-6014-408B-86B2-86D0F562492D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FD6A81-91A6-8D86-6123-76251625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6C286E-4967-38C4-7B25-B48A452E2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3430-839F-4B77-A477-7CCA2E2DC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162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509ACE-C15C-3B5A-B0D4-D01B79C9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7940BD-E905-5FF0-D5F0-287511035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C8442-457C-5DCF-ABB8-204F13B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4C40-6014-408B-86B2-86D0F562492D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FB8159-065C-E036-3BEE-5F3FB452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D54B00-9756-CDAF-0061-EEE4EFAC6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3430-839F-4B77-A477-7CCA2E2DC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946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9B6D11-BE80-4376-9A61-78BF21F013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C66710-9C13-F245-F75F-CC6E8BD5D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B62D59-37A5-796F-078F-1E45EF7F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4C40-6014-408B-86B2-86D0F562492D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858AC1-54A3-5171-3DDB-5158C9A12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497664-E7D7-5B93-DB2B-5C4FC027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3430-839F-4B77-A477-7CCA2E2DC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307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地球背景深色-小图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3175" y="0"/>
            <a:ext cx="12192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阿里巴巴普惠体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阿里巴巴普惠体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阿里巴巴普惠体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4064000" y="6089015"/>
            <a:ext cx="406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珠海泰诺麦博制药股份有限公司</a:t>
            </a:r>
          </a:p>
        </p:txBody>
      </p:sp>
      <p:pic>
        <p:nvPicPr>
          <p:cNvPr id="11" name="图片 10" descr="logo小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429875" y="170815"/>
            <a:ext cx="1511935" cy="54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7034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地球背景灰色_小图"/>
          <p:cNvPicPr>
            <a:picLocks noChangeAspect="1"/>
          </p:cNvPicPr>
          <p:nvPr userDrawn="1"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阿里巴巴普惠体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阿里巴巴普惠体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阿里巴巴普惠体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9" name="图片 8" descr="蓝色logo小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427970" y="178435"/>
            <a:ext cx="1513205" cy="550545"/>
          </a:xfrm>
          <a:prstGeom prst="rect">
            <a:avLst/>
          </a:prstGeom>
        </p:spPr>
      </p:pic>
      <p:pic>
        <p:nvPicPr>
          <p:cNvPr id="2" name="图片 1" descr="角标-小图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78435" y="147955"/>
            <a:ext cx="554400" cy="5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0344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地球目录背景-小图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-1270"/>
            <a:ext cx="4184015" cy="685927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阿里巴巴普惠体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阿里巴巴普惠体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阿里巴巴普惠体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4" name="文本框 33"/>
          <p:cNvSpPr txBox="1"/>
          <p:nvPr userDrawn="1">
            <p:custDataLst>
              <p:tags r:id="rId4"/>
            </p:custDataLst>
          </p:nvPr>
        </p:nvSpPr>
        <p:spPr>
          <a:xfrm>
            <a:off x="2453005" y="1260475"/>
            <a:ext cx="1186180" cy="6851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r"/>
            <a:r>
              <a:rPr lang="zh-CN" altLang="en-US" sz="3600" b="1" kern="1400" spc="83" dirty="0">
                <a:solidFill>
                  <a:schemeClr val="bg1"/>
                </a:solidFill>
                <a:uFillTx/>
                <a:latin typeface="阿里巴巴普惠体" panose="00020600040101010101" charset="-122"/>
                <a:ea typeface="阿里巴巴普惠体" panose="00020600040101010101" charset="-122"/>
                <a:cs typeface="HONOR Sans CN DemiBold" panose="07000200000000000000" charset="-122"/>
                <a:sym typeface="+mn-ea"/>
              </a:rPr>
              <a:t>目录</a:t>
            </a:r>
            <a:endParaRPr lang="en-US" altLang="zh-CN" sz="3600" b="1" kern="1400" spc="83" dirty="0">
              <a:solidFill>
                <a:schemeClr val="bg1"/>
              </a:solidFill>
              <a:uFillTx/>
              <a:latin typeface="阿里巴巴普惠体" panose="00020600040101010101" charset="-122"/>
              <a:ea typeface="阿里巴巴普惠体" panose="00020600040101010101" charset="-122"/>
              <a:cs typeface="汉仪尚巍手书W" panose="00020600040101010101" charset="-122"/>
              <a:sym typeface="+mn-ea"/>
            </a:endParaRPr>
          </a:p>
          <a:p>
            <a:pPr algn="r"/>
            <a:endParaRPr lang="en-US" altLang="zh-CN" sz="3600" b="1" kern="1400" spc="83" dirty="0">
              <a:solidFill>
                <a:schemeClr val="bg1"/>
              </a:solidFill>
              <a:uFillTx/>
              <a:latin typeface="阿里巴巴普惠体" panose="00020600040101010101" charset="-122"/>
              <a:ea typeface="阿里巴巴普惠体" panose="00020600040101010101" charset="-122"/>
              <a:cs typeface="汉仪尚巍手书W" panose="00020600040101010101" charset="-122"/>
              <a:sym typeface="+mn-ea"/>
            </a:endParaRPr>
          </a:p>
        </p:txBody>
      </p:sp>
      <p:sp>
        <p:nvSpPr>
          <p:cNvPr id="20" name="文本框 19"/>
          <p:cNvSpPr txBox="1"/>
          <p:nvPr userDrawn="1">
            <p:custDataLst>
              <p:tags r:id="rId5"/>
            </p:custDataLst>
          </p:nvPr>
        </p:nvSpPr>
        <p:spPr>
          <a:xfrm>
            <a:off x="1604010" y="1945640"/>
            <a:ext cx="203517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CN" sz="2800" kern="1400" spc="83" dirty="0">
                <a:solidFill>
                  <a:schemeClr val="bg1"/>
                </a:solidFill>
                <a:uFillTx/>
                <a:ea typeface="HONOR Sans CN" panose="02000500000000000000" charset="-122"/>
                <a:cs typeface="+mn-lt"/>
                <a:sym typeface="+mn-ea"/>
              </a:rPr>
              <a:t>CONTENT</a:t>
            </a:r>
          </a:p>
        </p:txBody>
      </p:sp>
      <p:sp>
        <p:nvSpPr>
          <p:cNvPr id="31" name="矩形 30"/>
          <p:cNvSpPr/>
          <p:nvPr userDrawn="1">
            <p:custDataLst>
              <p:tags r:id="rId6"/>
            </p:custDataLst>
          </p:nvPr>
        </p:nvSpPr>
        <p:spPr>
          <a:xfrm>
            <a:off x="2229485" y="2591435"/>
            <a:ext cx="1214755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9" name="图片 8" descr="蓝色logo小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427970" y="178435"/>
            <a:ext cx="1513205" cy="5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6924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44F7F-ABA8-4280-662F-8C38134A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0BC3A-063E-2E25-4895-B76477D52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014039-3A2E-0CE0-E2ED-DF340896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4C40-6014-408B-86B2-86D0F562492D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089AE4-AA04-C9D5-F128-1C2AD0B21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8EE339-D1F7-763F-5C4B-00E0994E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3430-839F-4B77-A477-7CCA2E2DC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139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1123C-6D9C-AB8C-6ED6-3ABFBDBC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1555A9-DA9F-D869-D4AA-EFFCC1D3D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01DD72-57A3-7B1D-CBA5-EEE3AF7EB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4C40-6014-408B-86B2-86D0F562492D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206FBB-594B-3DDE-8448-37564E0E2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B208BF-B16D-2FBE-5C0A-5573E5F9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3430-839F-4B77-A477-7CCA2E2DC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916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E5752-C10F-1B92-5CAC-DF39EC4E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B1C736-09EC-ED7A-B517-631EE1A42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9C4196-AC62-1547-066B-50985637B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16D899-1F56-562C-B6A2-E706C9D5C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4C40-6014-408B-86B2-86D0F562492D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04F7D9-DFED-7942-6254-C66A33AD8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42DF25-F03F-13C2-0BA4-8D1EFE17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3430-839F-4B77-A477-7CCA2E2DC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596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055B8-B800-F371-E0E1-43A82FA76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E4DFE0-C70C-60DA-D952-745A874C9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6B5848-B486-D4AF-D564-F4279CF70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9322E1-C9A7-96B7-F713-92BEDD61E5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09601A-7979-7848-D3F9-2C071493B7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2523378-9733-0FF2-60A8-F77AF18D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4C40-6014-408B-86B2-86D0F562492D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B3ED9C-FF8C-8F5C-93D8-80BBADA0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7EAE405-43DC-959A-4B3E-54711F9C7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3430-839F-4B77-A477-7CCA2E2DC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178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66FF2-AB8C-32DD-2A0B-C1054B721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752EF14-22F0-1BE0-A681-48E92640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4C40-6014-408B-86B2-86D0F562492D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ECD571-7BB7-60EA-FCA8-71EA933C5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2FE617-4FFA-F9C6-3FFD-C7539CC0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3430-839F-4B77-A477-7CCA2E2DC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288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94586F-D7C9-50FD-CD85-29CBCE9A0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4C40-6014-408B-86B2-86D0F562492D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1552C0-91D2-8A14-988C-F01CC83A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CB7B43-1538-B3DC-45F8-76CFD0A4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3430-839F-4B77-A477-7CCA2E2DC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411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E5768-D475-2A1E-46B3-2F083D83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02CBD1-6DCE-6F74-9A01-DB2659E5D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9ED55F-A8E3-F6CA-4D09-010850D86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A62404-9486-46FC-F606-149B2A008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4C40-6014-408B-86B2-86D0F562492D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C6369F-FB3F-6B8B-9703-0F58E6DB9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4CDE84-38A7-1DF5-E14E-52024FF6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3430-839F-4B77-A477-7CCA2E2DC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594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B066A-BF92-227A-1BD1-33BC8FE4C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67B09B-FA29-48F5-EE4A-1BA5872127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070BAA-FA16-198D-5E2B-0834612CC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9CB3C4-86A9-D5C0-F23E-1FC16E67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4C40-6014-408B-86B2-86D0F562492D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19BD89-FEFE-6749-19BF-CD6D09D36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9F9B28-28D1-A5AB-68FA-22E86CB3F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3430-839F-4B77-A477-7CCA2E2DC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68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04F254-C328-08EC-D0D7-054AB9AF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B9F35D-26F1-00EE-5CD2-16C96C4E1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2623F3-E278-E93E-4EC4-7F68C743E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40-6014-408B-86B2-86D0F562492D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38F776-F8FC-A083-DBEE-068B1F54D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CF6B50-53F7-B338-17ED-343E46828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13430-839F-4B77-A477-7CCA2E2DC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787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9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0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4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6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8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1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E70B2-8BF9-45C0-BB95-33D1B9D3A854}" type="slidenum">
              <a:rPr lang="zh-CN" altLang="en-US" sz="1200"/>
              <a:t>1</a:t>
            </a:fld>
            <a:endParaRPr lang="zh-CN" altLang="en-US" sz="1200"/>
          </a:p>
        </p:txBody>
      </p:sp>
      <p:sp>
        <p:nvSpPr>
          <p:cNvPr id="3" name="文本框 2"/>
          <p:cNvSpPr txBox="1"/>
          <p:nvPr/>
        </p:nvSpPr>
        <p:spPr>
          <a:xfrm>
            <a:off x="2569845" y="2498090"/>
            <a:ext cx="685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1440">
              <a:spcBef>
                <a:spcPts val="833"/>
              </a:spcBef>
              <a:buFont typeface="Arial" panose="020B0604020202020204" pitchFamily="34" charset="0"/>
            </a:pPr>
            <a:r>
              <a:rPr lang="en-US" altLang="zh-CN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CRM</a:t>
            </a:r>
            <a:r>
              <a:rPr lang="zh-CN" altLang="en-US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系统业务培训手册</a:t>
            </a:r>
            <a:endParaRPr lang="en-US" altLang="zh-CN" sz="4400" b="1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C9DDD-9525-758D-CAF7-738E4B4C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620DE10-D5E1-B0F4-ACE9-8DDBDC629F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67845"/>
            <a:ext cx="10496550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我的申请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申请详情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FEB7AE-A070-955E-65B2-1835A17B8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10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FF9F8F34-1665-6408-3F6D-29C50CE75FF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176864" y="1061357"/>
            <a:ext cx="5713445" cy="663773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点击“我的申请”列表页中的“详情”，可查看客户申请的详细信息，以及审批进度</a:t>
            </a:r>
            <a:endParaRPr lang="en-US" altLang="zh-CN" sz="166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 descr="图片包含 图示&#10;&#10;AI 生成的内容可能不正确。">
            <a:extLst>
              <a:ext uri="{FF2B5EF4-FFF2-40B4-BE49-F238E27FC236}">
                <a16:creationId xmlns:a16="http://schemas.microsoft.com/office/drawing/2014/main" id="{665D5027-B3AD-B763-0EDB-CB6346639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" y="769775"/>
            <a:ext cx="6075169" cy="1702837"/>
          </a:xfrm>
          <a:prstGeom prst="rect">
            <a:avLst/>
          </a:prstGeom>
        </p:spPr>
      </p:pic>
      <p:pic>
        <p:nvPicPr>
          <p:cNvPr id="8" name="图片 7" descr="图片包含 图示&#10;&#10;AI 生成的内容可能不正确。">
            <a:extLst>
              <a:ext uri="{FF2B5EF4-FFF2-40B4-BE49-F238E27FC236}">
                <a16:creationId xmlns:a16="http://schemas.microsoft.com/office/drawing/2014/main" id="{46FE5B41-3BE7-9330-E6D9-B427B94FA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4" y="2472612"/>
            <a:ext cx="6050902" cy="3137752"/>
          </a:xfrm>
          <a:prstGeom prst="rect">
            <a:avLst/>
          </a:prstGeom>
        </p:spPr>
      </p:pic>
      <p:pic>
        <p:nvPicPr>
          <p:cNvPr id="11" name="图片 10" descr="图形用户界面, 应用程序, 聊天或短信, 网站&#10;&#10;AI 生成的内容可能不正确。">
            <a:extLst>
              <a:ext uri="{FF2B5EF4-FFF2-40B4-BE49-F238E27FC236}">
                <a16:creationId xmlns:a16="http://schemas.microsoft.com/office/drawing/2014/main" id="{5DD7A017-A476-2E71-8E91-A05E256D3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9" y="5524938"/>
            <a:ext cx="6039076" cy="147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81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1DE95-095C-3EFE-51EA-6A7229C41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221202-F9DD-84C1-FF36-A2ABE721493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67845"/>
            <a:ext cx="10496550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客户资源库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41F21F-74B7-DD97-51FB-AF07EDC34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11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526C0CC7-6742-5E67-7FD8-18B2B3B12FE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7150" y="5093653"/>
            <a:ext cx="12023439" cy="163371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“非目标客户”页面，为所属辖区机构内的全部客户。</a:t>
            </a:r>
            <a:endParaRPr lang="en-US" altLang="zh-CN" sz="166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每个月窗口期内，代表可以从“非目标客户”页面进行“认领”操作（点击“认领”</a:t>
            </a: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“确定”按钮），认领审批通过后，客户就会直接进入到“目标客户”页面中（认领审批流：</a:t>
            </a: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MR → DSM → RSM 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en-US" altLang="zh-CN" sz="166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【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</a:t>
            </a: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】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：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①在窗口期外，无法进行“认领”操作；②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 “认领”操作，只能由“</a:t>
            </a: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MR”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进行操作</a:t>
            </a:r>
            <a:endParaRPr lang="en-US" altLang="zh-CN" sz="166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Wingdings" panose="05000000000000000000" pitchFamily="2" charset="2"/>
            </a:endParaRPr>
          </a:p>
        </p:txBody>
      </p:sp>
      <p:sp>
        <p:nvSpPr>
          <p:cNvPr id="8" name="textbox 32">
            <a:extLst>
              <a:ext uri="{FF2B5EF4-FFF2-40B4-BE49-F238E27FC236}">
                <a16:creationId xmlns:a16="http://schemas.microsoft.com/office/drawing/2014/main" id="{DBF270AE-30B2-FAD9-65A2-36AF49A4A3A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314267" y="3429000"/>
            <a:ext cx="3820583" cy="1450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66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84000"/>
              </a:lnSpc>
            </a:pPr>
            <a:endParaRPr lang="en-US" altLang="en-US" sz="166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zh-CN" altLang="en-US" sz="1667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A503E8C4-0F62-1F7C-BE0C-32D7E1700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753537"/>
            <a:ext cx="11914026" cy="4053683"/>
          </a:xfrm>
          <a:prstGeom prst="rect">
            <a:avLst/>
          </a:prstGeom>
        </p:spPr>
      </p:pic>
      <p:pic>
        <p:nvPicPr>
          <p:cNvPr id="11" name="图片 10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CFDE12D1-2DC8-1E46-26E9-DA8CA5011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912" y="2712846"/>
            <a:ext cx="3868122" cy="127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30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27DFB-C29D-CCD5-E80E-D4912EA5A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59728-0944-AA0D-F389-173F49CEA1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67845"/>
            <a:ext cx="10496550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客户资源库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A86B9BD-AE04-5E27-0DCE-09C41B1BE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12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DF1BF1CF-D4F5-4592-4A7F-C2097BA2354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411" y="5293331"/>
            <a:ext cx="11466189" cy="1450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“客户管理”</a:t>
            </a:r>
            <a:r>
              <a:rPr lang="en-US" altLang="zh-CN" sz="1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1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“客户资源库”，默认展示所属辖区下的目标客户数据（可以切换到“非目标客户”页面）</a:t>
            </a:r>
            <a:endParaRPr lang="en-US" altLang="zh-CN" sz="166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每个月窗口期内，代表可以从“目标客户”页面进行“取消认领”操作（点击“取消认领”</a:t>
            </a: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“确定”按钮），取消认领审批通过后，客户就会直接进入到“非目标客户”页面中（取消认领审批流：</a:t>
            </a: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MR → DSM → RSM 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en-US" altLang="zh-CN" sz="166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【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</a:t>
            </a: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】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：①在窗口期外，无法进行“取消认领”操作；②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 “取消认领”操作，只能由“</a:t>
            </a: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MR”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进行操作</a:t>
            </a:r>
            <a:endParaRPr lang="zh-CN" altLang="en-US" sz="166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textbox 32">
            <a:extLst>
              <a:ext uri="{FF2B5EF4-FFF2-40B4-BE49-F238E27FC236}">
                <a16:creationId xmlns:a16="http://schemas.microsoft.com/office/drawing/2014/main" id="{6DEED15D-EF30-B9F9-E6BC-2EFA08E5AE1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314267" y="3429000"/>
            <a:ext cx="3820583" cy="1450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66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84000"/>
              </a:lnSpc>
            </a:pPr>
            <a:endParaRPr lang="en-US" altLang="en-US" sz="166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zh-CN" altLang="en-US" sz="1667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2" name="图片 11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4E733754-0A23-3084-CE01-68041D125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37" y="765638"/>
            <a:ext cx="11301802" cy="4389194"/>
          </a:xfrm>
          <a:prstGeom prst="rect">
            <a:avLst/>
          </a:prstGeom>
        </p:spPr>
      </p:pic>
      <p:pic>
        <p:nvPicPr>
          <p:cNvPr id="6" name="图片 5" descr="图片包含 图形用户界面&#10;&#10;AI 生成的内容可能不正确。">
            <a:extLst>
              <a:ext uri="{FF2B5EF4-FFF2-40B4-BE49-F238E27FC236}">
                <a16:creationId xmlns:a16="http://schemas.microsoft.com/office/drawing/2014/main" id="{A7466D29-3E0D-83D3-A29E-8B75B42A2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325" y="2648173"/>
            <a:ext cx="3932942" cy="127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83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E3588-6F1B-6B04-8BDA-9F3A349A1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D51504-B411-02D3-6115-5EA4EEC79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E70B2-8BF9-45C0-BB95-33D1B9D3A854}" type="slidenum">
              <a:rPr lang="zh-CN" altLang="en-US" sz="1200"/>
              <a:t>13</a:t>
            </a:fld>
            <a:endParaRPr lang="zh-CN" altLang="en-US" sz="12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18DA09-5B03-F276-AFEB-E880124FC5DB}"/>
              </a:ext>
            </a:extLst>
          </p:cNvPr>
          <p:cNvSpPr txBox="1"/>
          <p:nvPr/>
        </p:nvSpPr>
        <p:spPr>
          <a:xfrm>
            <a:off x="2569845" y="2498090"/>
            <a:ext cx="685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1440">
              <a:spcBef>
                <a:spcPts val="833"/>
              </a:spcBef>
              <a:buFont typeface="Arial" panose="020B0604020202020204" pitchFamily="34" charset="0"/>
            </a:pPr>
            <a:r>
              <a:rPr lang="en-US" altLang="zh-CN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02 </a:t>
            </a:r>
            <a:r>
              <a:rPr lang="zh-CN" altLang="en-US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机构管理</a:t>
            </a:r>
            <a:endParaRPr lang="en-US" altLang="zh-CN" sz="4400" b="1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3227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DB618-4721-1D0D-9966-94E123FC4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8FDB9BA-7833-BE9E-42ED-9DB5C0535A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67845"/>
            <a:ext cx="10496550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机构管理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机构资源库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C68814E-03C6-267B-33FE-4B02F16A4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14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144AAB2F-F565-3F02-3979-5F94D6A5923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5903" y="4876043"/>
            <a:ext cx="12276932" cy="1755157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“我创建的”：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DSM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创建的机构数据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“我辖区的”：所属辖区下的机构数据（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DSM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及以上岗位能看到）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“我负责的”：可以看到覆盖辖区下的目标机构（仅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MR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可以看到）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“全部”：所有创建的机构数据（仅有管理员可看到）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每个月窗口期内，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可以进行机构申请，审批通过后，就会直接进入到“机构资源库”页面中（审批流：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DSM → RSM → BU Head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【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】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：①只有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才可以进行机构申请；②在窗口期外，无法申请机构</a:t>
            </a:r>
          </a:p>
        </p:txBody>
      </p:sp>
      <p:pic>
        <p:nvPicPr>
          <p:cNvPr id="10" name="图片 9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C05CB7F5-53B7-E903-F964-F35050882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10" y="703696"/>
            <a:ext cx="8409431" cy="40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4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EB24A-BDC6-0984-13B6-DE9ACAFD5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E9ECC3E-E909-4045-AEF5-BDF5775BBE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67845"/>
            <a:ext cx="10496550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机构管理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机构资源库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机构详情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603282-642E-24C0-0137-C79626872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15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40DF2791-E4A4-A7D9-34D5-325FC9F4930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59060" y="5674172"/>
            <a:ext cx="8755505" cy="79862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点击“机构列表”页中的“详情”按钮，跳转至“机构详情页”，可查看机构详细信息</a:t>
            </a:r>
            <a:endParaRPr lang="en-US" altLang="zh-CN" sz="166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如需编辑机构信息，可点击右上角的“编辑”按钮</a:t>
            </a:r>
            <a:endParaRPr lang="en-US" altLang="zh-CN" sz="166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textbox 32">
            <a:extLst>
              <a:ext uri="{FF2B5EF4-FFF2-40B4-BE49-F238E27FC236}">
                <a16:creationId xmlns:a16="http://schemas.microsoft.com/office/drawing/2014/main" id="{F46283FC-9025-6D21-B70A-6DF52E1170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314267" y="3429000"/>
            <a:ext cx="3820583" cy="1450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66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84000"/>
              </a:lnSpc>
            </a:pPr>
            <a:endParaRPr lang="en-US" altLang="en-US" sz="166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zh-CN" altLang="en-US" sz="1667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" name="图片 9" descr="图形用户界面&#10;&#10;AI 生成的内容可能不正确。">
            <a:extLst>
              <a:ext uri="{FF2B5EF4-FFF2-40B4-BE49-F238E27FC236}">
                <a16:creationId xmlns:a16="http://schemas.microsoft.com/office/drawing/2014/main" id="{DD518A4B-C8FE-D52E-6429-32577F5A9AEC}"/>
              </a:ext>
            </a:extLst>
          </p:cNvPr>
          <p:cNvPicPr>
            <a:picLocks/>
          </p:cNvPicPr>
          <p:nvPr/>
        </p:nvPicPr>
        <p:blipFill>
          <a:blip r:embed="rId4"/>
          <a:srcRect b="9496"/>
          <a:stretch>
            <a:fillRect/>
          </a:stretch>
        </p:blipFill>
        <p:spPr>
          <a:xfrm>
            <a:off x="159061" y="795585"/>
            <a:ext cx="6752486" cy="4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43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4486C-E9B7-ABF2-CCE8-C6E1E5DB5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0606E12-3994-1510-92B3-2038378A47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67845"/>
            <a:ext cx="10496550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机构管理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申请机构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BA916-8E56-0037-81DF-3805B1157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16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7DC2FEFC-CA13-3D6D-5FBF-201C04A7638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40986" y="795954"/>
            <a:ext cx="8151014" cy="3660716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按照字段格式要求进行填写（其中表“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”为必填项）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机构申请只能由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发起申请，审批流：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DSM → RSM → BU Head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(1)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如果出现“空岗”的情况，则自动由“上级岗位”来审批，最高至“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BU Head”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申请页面相关字段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(1)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是否分院：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【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如果“是否分院”为“是”，则需选择关联的总院（本地机构库中选择）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】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①当“是否分院”为“否”的时候，只能选择自身关联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【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省份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城市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】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范围内的机构数据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②当“是否分院”为“是”的时候，则可选择 非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【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省份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城市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】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关联关系内的机构数据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(2)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机构名称：通过企查查接口查询选择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(3)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统一社会信用代码：企查查查询结果自动带出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(4)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地点：在百度地图上选择对应的地理位置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(5)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医院机构地址：百度地图上选择完地理位置后，自动带出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en-US" altLang="zh-CN" sz="166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9" name="图片 8" descr="图形用户界面, 应用程序, 电子邮件&#10;&#10;AI 生成的内容可能不正确。">
            <a:extLst>
              <a:ext uri="{FF2B5EF4-FFF2-40B4-BE49-F238E27FC236}">
                <a16:creationId xmlns:a16="http://schemas.microsoft.com/office/drawing/2014/main" id="{640123CC-EC60-7E8B-ABD5-C2BD6574132C}"/>
              </a:ext>
            </a:extLst>
          </p:cNvPr>
          <p:cNvPicPr>
            <a:picLocks/>
          </p:cNvPicPr>
          <p:nvPr/>
        </p:nvPicPr>
        <p:blipFill>
          <a:blip r:embed="rId3"/>
          <a:srcRect r="36754" b="7926"/>
          <a:stretch>
            <a:fillRect/>
          </a:stretch>
        </p:blipFill>
        <p:spPr>
          <a:xfrm>
            <a:off x="91181" y="795954"/>
            <a:ext cx="3871217" cy="57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20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D25BD-2890-8B18-6CD5-B3E17BD04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5EB2F6B-D65E-8CC1-2946-06E02E4792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67845"/>
            <a:ext cx="10496550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机构管理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申请机构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4A2BC4-74BC-A709-D6B9-84D9F779C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17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81EC67D8-BA2C-DACB-2C23-B934F27880D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40986" y="575820"/>
            <a:ext cx="8151014" cy="6155363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(6)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所在城市：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①当“是否分院”为“是”的时候，可以选择非关联关系的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【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省份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城市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】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②当“是否分院”为“否”的时候，只能选择自身关联的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【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省份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城市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】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【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】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当“是否分院”为“否”，提交申请的时候，如果选择的不是自身关联的“省份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城市”，则会弹窗报错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(7)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是否医联体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医共体：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注：若“是否医联体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医供体”为“是”，则需选择“上级机构”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选择本地库中的机构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en-US" altLang="zh-CN" sz="166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9" name="图片 8" descr="图形用户界面, 应用程序, 电子邮件&#10;&#10;AI 生成的内容可能不正确。">
            <a:extLst>
              <a:ext uri="{FF2B5EF4-FFF2-40B4-BE49-F238E27FC236}">
                <a16:creationId xmlns:a16="http://schemas.microsoft.com/office/drawing/2014/main" id="{5DF47415-3BFB-297C-A7F8-6AB9EC996987}"/>
              </a:ext>
            </a:extLst>
          </p:cNvPr>
          <p:cNvPicPr>
            <a:picLocks/>
          </p:cNvPicPr>
          <p:nvPr/>
        </p:nvPicPr>
        <p:blipFill>
          <a:blip r:embed="rId3"/>
          <a:srcRect r="36754" b="7926"/>
          <a:stretch>
            <a:fillRect/>
          </a:stretch>
        </p:blipFill>
        <p:spPr>
          <a:xfrm>
            <a:off x="91181" y="795954"/>
            <a:ext cx="3871217" cy="5754510"/>
          </a:xfrm>
          <a:prstGeom prst="rect">
            <a:avLst/>
          </a:prstGeom>
        </p:spPr>
      </p:pic>
      <p:pic>
        <p:nvPicPr>
          <p:cNvPr id="7" name="图片 6" descr="图片包含 图示&#10;&#10;AI 生成的内容可能不正确。">
            <a:extLst>
              <a:ext uri="{FF2B5EF4-FFF2-40B4-BE49-F238E27FC236}">
                <a16:creationId xmlns:a16="http://schemas.microsoft.com/office/drawing/2014/main" id="{F0DD0F4F-CDDD-4752-4DCF-B673E905B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2" y="1247166"/>
            <a:ext cx="3157873" cy="2426043"/>
          </a:xfrm>
          <a:prstGeom prst="rect">
            <a:avLst/>
          </a:prstGeom>
        </p:spPr>
      </p:pic>
      <p:pic>
        <p:nvPicPr>
          <p:cNvPr id="12" name="图片 11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43CF77A4-1330-B122-7FF0-D591C4384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893" y="1770938"/>
            <a:ext cx="4601902" cy="174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34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1948E-5A45-AEF1-70B1-9AB063D08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3925811-B4C2-89FF-C6DC-B518A4A480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67845"/>
            <a:ext cx="10496550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机构管理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我的申请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EC9EF2-59F8-03AE-BBEF-8A8F8ACF2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18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20C90C9B-286A-79A7-E247-D5C85144F5C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63213" y="5982513"/>
            <a:ext cx="10154818" cy="663773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提交完机构申请后，可在“我的申请”页面中，查看审批的结果</a:t>
            </a:r>
            <a:endParaRPr lang="en-US" altLang="zh-CN" sz="166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E38E148E-4A90-033A-5979-E02BE823A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3" y="907707"/>
            <a:ext cx="11079892" cy="475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76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11452-DE62-25A6-4370-2CCAECA9E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DDC9B9A-4D5E-99FD-7B2B-92B20EBAD0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67845"/>
            <a:ext cx="10496550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机构管理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我的申请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申请详情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82553A-AC2D-C787-98A9-40946A183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19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16C3715C-AC1F-342A-19E9-3D29DC4A470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245359" y="1142933"/>
            <a:ext cx="5713445" cy="663773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点击“我的申请”列表页中的“详情”，可查看机构申请的详细信息，以及审批进度</a:t>
            </a:r>
            <a:endParaRPr lang="en-US" altLang="zh-CN" sz="166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 descr="电脑屏幕截图&#10;&#10;AI 生成的内容可能不正确。">
            <a:extLst>
              <a:ext uri="{FF2B5EF4-FFF2-40B4-BE49-F238E27FC236}">
                <a16:creationId xmlns:a16="http://schemas.microsoft.com/office/drawing/2014/main" id="{08C5DABE-BBC2-2C4C-1613-243B54F42334}"/>
              </a:ext>
            </a:extLst>
          </p:cNvPr>
          <p:cNvPicPr>
            <a:picLocks/>
          </p:cNvPicPr>
          <p:nvPr/>
        </p:nvPicPr>
        <p:blipFill>
          <a:blip r:embed="rId3"/>
          <a:srcRect b="6907"/>
          <a:stretch>
            <a:fillRect/>
          </a:stretch>
        </p:blipFill>
        <p:spPr>
          <a:xfrm>
            <a:off x="0" y="865185"/>
            <a:ext cx="5127930" cy="57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75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753533" y="221192"/>
            <a:ext cx="10496550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en-US" altLang="zh-CN" sz="2667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PC</a:t>
            </a:r>
            <a:r>
              <a:rPr lang="zh-CN" altLang="en-US" sz="2667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端登录方式</a:t>
            </a:r>
            <a:r>
              <a:rPr lang="en-US" altLang="zh-CN" sz="2667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667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内网免登录跳转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2</a:t>
            </a:fld>
            <a:endParaRPr dirty="0"/>
          </a:p>
        </p:txBody>
      </p:sp>
      <p:sp>
        <p:nvSpPr>
          <p:cNvPr id="4" name="textbox 32"/>
          <p:cNvSpPr/>
          <p:nvPr>
            <p:custDataLst>
              <p:tags r:id="rId1"/>
            </p:custDataLst>
          </p:nvPr>
        </p:nvSpPr>
        <p:spPr>
          <a:xfrm>
            <a:off x="7900459" y="960967"/>
            <a:ext cx="3820583" cy="2812521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66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84000"/>
              </a:lnSpc>
            </a:pPr>
            <a:endParaRPr lang="en-US" altLang="en-US" sz="166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7442" indent="-380985" eaLnBrk="0">
              <a:lnSpc>
                <a:spcPct val="128000"/>
              </a:lnSpc>
              <a:spcBef>
                <a:spcPts val="4"/>
              </a:spcBef>
              <a:buAutoNum type="arabicPeriod"/>
            </a:pPr>
            <a:r>
              <a:rPr lang="zh-CN" altLang="en-US" sz="1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用户在企微入口点击泰诺</a:t>
            </a:r>
            <a:r>
              <a:rPr lang="en-US" altLang="zh-CN" sz="1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CRM</a:t>
            </a:r>
            <a:r>
              <a:rPr lang="zh-CN" altLang="en-US" sz="1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（应用按纽），无需输入账号密码跳转至系统首页</a:t>
            </a:r>
            <a:endParaRPr lang="en-US" altLang="zh-CN" sz="1667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07442" indent="-380985" eaLnBrk="0">
              <a:lnSpc>
                <a:spcPct val="128000"/>
              </a:lnSpc>
              <a:spcBef>
                <a:spcPts val="4"/>
              </a:spcBef>
              <a:buAutoNum type="arabicPeriod"/>
            </a:pPr>
            <a:r>
              <a:rPr lang="zh-CN" altLang="en-US" sz="1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用户浏览器输入地址，通过账号密码</a:t>
            </a:r>
            <a:r>
              <a:rPr lang="en-US" altLang="zh-CN" sz="1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手机号验证码，登录系统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zh-CN" altLang="en-US" sz="1667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textbox 32"/>
          <p:cNvSpPr/>
          <p:nvPr>
            <p:custDataLst>
              <p:tags r:id="rId2"/>
            </p:custDataLst>
          </p:nvPr>
        </p:nvSpPr>
        <p:spPr>
          <a:xfrm>
            <a:off x="8314267" y="3429000"/>
            <a:ext cx="3820583" cy="1450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66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84000"/>
              </a:lnSpc>
            </a:pPr>
            <a:endParaRPr lang="en-US" altLang="en-US" sz="166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zh-CN" altLang="en-US" sz="1667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18633" r="17150"/>
          <a:stretch>
            <a:fillRect/>
          </a:stretch>
        </p:blipFill>
        <p:spPr>
          <a:xfrm>
            <a:off x="223838" y="782108"/>
            <a:ext cx="7450138" cy="4705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888" y="3511021"/>
            <a:ext cx="2260600" cy="28384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05775" y="5961592"/>
            <a:ext cx="406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系统</a:t>
            </a:r>
            <a:r>
              <a:rPr lang="en-US" altLang="zh-CN" sz="15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</a:t>
            </a:r>
            <a:r>
              <a:rPr lang="zh-CN" altLang="en-US" sz="15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为必填项，</a:t>
            </a:r>
            <a:r>
              <a:rPr lang="en-US" altLang="zh-CN" sz="15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ppt</a:t>
            </a:r>
            <a:r>
              <a:rPr lang="zh-CN" altLang="en-US" sz="15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不再重复赘述</a:t>
            </a:r>
            <a:endParaRPr lang="zh-CN" altLang="en-US"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56E91-2C9A-14CA-D72F-B24D70517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5BBE99-EAAA-EEDF-57FD-450B2E593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E70B2-8BF9-45C0-BB95-33D1B9D3A854}" type="slidenum">
              <a:rPr lang="zh-CN" altLang="en-US" sz="1200"/>
              <a:t>20</a:t>
            </a:fld>
            <a:endParaRPr lang="zh-CN" altLang="en-US" sz="12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733EE7-29FC-AB53-24CC-74E8A90C3661}"/>
              </a:ext>
            </a:extLst>
          </p:cNvPr>
          <p:cNvSpPr txBox="1"/>
          <p:nvPr/>
        </p:nvSpPr>
        <p:spPr>
          <a:xfrm>
            <a:off x="2569845" y="2498090"/>
            <a:ext cx="685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1440">
              <a:spcBef>
                <a:spcPts val="833"/>
              </a:spcBef>
              <a:buFont typeface="Arial" panose="020B0604020202020204" pitchFamily="34" charset="0"/>
            </a:pPr>
            <a:r>
              <a:rPr lang="en-US" altLang="zh-CN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03 </a:t>
            </a:r>
            <a:r>
              <a:rPr lang="zh-CN" altLang="en-US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岗位</a:t>
            </a:r>
            <a:r>
              <a:rPr lang="en-US" altLang="zh-CN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&amp;</a:t>
            </a:r>
            <a:r>
              <a:rPr lang="zh-CN" altLang="en-US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人岗管理</a:t>
            </a:r>
            <a:endParaRPr lang="en-US" altLang="zh-CN" sz="4400" b="1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0420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35EAB-386A-A490-8216-A3E8B2235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4ABCF1-DE18-A6F7-7907-4C79F26050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67845"/>
            <a:ext cx="10496550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辖区管理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岗位管理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643D08-7B7D-E36A-394F-8D1EEFFD8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21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182192FF-232A-B8CF-AB55-666087AEB88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8853" y="5298405"/>
            <a:ext cx="11659093" cy="1419201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支持管理员批量导入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导出岗位和人岗关系数据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“岗位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人岗”管理员可以实时维护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“人岗版本月份”筛选，默认查询“当前月份”版本的数据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当前版本的“人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岗”数据，为全量导入（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岗位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必填，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岗位负责人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非必填）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注：在”岗位管理“页面，维护好”人员“与”岗位“的关系后，在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【”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人岗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辖区“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-”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人岗“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】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页面，也同步展示“人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岗”的数据</a:t>
            </a:r>
          </a:p>
        </p:txBody>
      </p:sp>
      <p:pic>
        <p:nvPicPr>
          <p:cNvPr id="6" name="图片 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FCB746C7-7087-28C0-031B-48F84CFA6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94" y="849994"/>
            <a:ext cx="9086336" cy="422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03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43197-D149-7589-B5DC-7BA0BEB5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AD9CEB-6DA7-05DF-7A67-E48A39F23C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67845"/>
            <a:ext cx="10496550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辖区管理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岗位管理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4D9346-FB70-0451-C02B-53944F28E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22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27853475-E780-2B10-8DAB-F66D4C445D9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3566" y="4565238"/>
            <a:ext cx="11659093" cy="213212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代管相关：如果某个“主岗”上有人（张三）休假了，则：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①步骤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SFE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人员手动将 张三的“主岗”禁用掉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②步骤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SFE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人员手动新增一个岗位，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占岗类型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为“代管”，并且选择“岗位负责人”（李四）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③步骤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：等张三休假回来后，管理员再将该 李四的“代管”岗位禁用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【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】a.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如果该代管岗位有存在 在途的拜访数据（未“完成”的数据）、在途的客户数据、在途的机构数据，则“代管”岗位无法禁用（给个文案提示：该“代管”岗位存在在途的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数据，暂无法禁用）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 李四的“代管”岗位开启生效后，张三的“主岗”岗位自动禁用掉；同理，当 张三的“主岗”重新开启后，李四的“代管”岗位也自动禁用</a:t>
            </a:r>
          </a:p>
        </p:txBody>
      </p:sp>
      <p:pic>
        <p:nvPicPr>
          <p:cNvPr id="6" name="图片 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070A58CA-F976-348F-A041-DD18F85E0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61" y="800567"/>
            <a:ext cx="7471720" cy="347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32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41AEC-5E72-D338-FFD0-434D91A2D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A0B7EBA-374C-1574-7826-12D45EFD2F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34469"/>
            <a:ext cx="8609904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辖区管理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人岗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辖区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51C465-8839-C6E4-43B2-4BB0AAA27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23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4225AB5B-2F9B-7652-59DF-497985BF357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3566" y="5107457"/>
            <a:ext cx="11659093" cy="13757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左侧的“岗位树”展示的是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及以上的岗位：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(1)"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人岗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"Tab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页：点击左侧岗位树的“岗位”时，在右侧展示其自身及下属的岗位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(2)“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辖区”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Tab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页：点击左侧岗位树的“岗位”时，在右侧展示当前月份对应辖区下的数据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在“人岗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辖区”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-“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人岗”页面中，维护好“人员”与“岗位”的关系后，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【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岗位管理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】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页面，也会同步“人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岗”的数据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 descr="电脑屏幕截图&#10;&#10;AI 生成的内容可能不正确。">
            <a:extLst>
              <a:ext uri="{FF2B5EF4-FFF2-40B4-BE49-F238E27FC236}">
                <a16:creationId xmlns:a16="http://schemas.microsoft.com/office/drawing/2014/main" id="{E8335BE3-C81E-3EEA-FA2F-5141B0E40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66" y="691979"/>
            <a:ext cx="9542160" cy="440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A2AC989-7B3F-07E0-0AF9-4F79229BB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C528796-7B56-72E2-37A2-D37CD06AF930}"/>
              </a:ext>
            </a:extLst>
          </p:cNvPr>
          <p:cNvSpPr txBox="1">
            <a:spLocks/>
          </p:cNvSpPr>
          <p:nvPr/>
        </p:nvSpPr>
        <p:spPr>
          <a:xfrm>
            <a:off x="814182" y="234469"/>
            <a:ext cx="8609904" cy="307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辖区管理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岗位切换</a:t>
            </a:r>
          </a:p>
        </p:txBody>
      </p:sp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085ECBBC-2ACC-6A93-CBE3-F26FD2F91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82" y="928069"/>
            <a:ext cx="1895448" cy="4099559"/>
          </a:xfrm>
          <a:prstGeom prst="rect">
            <a:avLst/>
          </a:prstGeom>
        </p:spPr>
      </p:pic>
      <p:sp>
        <p:nvSpPr>
          <p:cNvPr id="6" name="textbox 32">
            <a:extLst>
              <a:ext uri="{FF2B5EF4-FFF2-40B4-BE49-F238E27FC236}">
                <a16:creationId xmlns:a16="http://schemas.microsoft.com/office/drawing/2014/main" id="{06047013-37BE-4863-8D20-BF9384DAEF5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66453" y="5413253"/>
            <a:ext cx="11659093" cy="13757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如当前登录账号存在多个岗位，点击右上角“切岗”按钮，进行岗位的切换：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(1)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系统支持通过切换岗位，进行相应业务和权限事项处理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18466EA6-161C-CBAB-21C7-422F9B94B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466" y="1071903"/>
            <a:ext cx="7150746" cy="364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37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B4BAE-69DC-504A-62A7-9EDF416F0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10A337-2DD4-9422-FDFB-FE92F9363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E70B2-8BF9-45C0-BB95-33D1B9D3A854}" type="slidenum">
              <a:rPr lang="zh-CN" altLang="en-US" sz="1200"/>
              <a:t>25</a:t>
            </a:fld>
            <a:endParaRPr lang="zh-CN" altLang="en-US" sz="12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7B892E-DB5B-D1AB-7190-ED628B29C8AA}"/>
              </a:ext>
            </a:extLst>
          </p:cNvPr>
          <p:cNvSpPr txBox="1"/>
          <p:nvPr/>
        </p:nvSpPr>
        <p:spPr>
          <a:xfrm>
            <a:off x="2569845" y="2498090"/>
            <a:ext cx="685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1440">
              <a:spcBef>
                <a:spcPts val="833"/>
              </a:spcBef>
              <a:buFont typeface="Arial" panose="020B0604020202020204" pitchFamily="34" charset="0"/>
            </a:pPr>
            <a:r>
              <a:rPr lang="en-US" altLang="zh-CN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04 </a:t>
            </a:r>
            <a:r>
              <a:rPr lang="zh-CN" altLang="en-US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辖区管理</a:t>
            </a:r>
            <a:endParaRPr lang="en-US" altLang="zh-CN" sz="4400" b="1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0257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21E1B-6E75-B03A-C37B-82DE09746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09AFB88-2D03-03CA-3407-5520A3FBD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34469"/>
            <a:ext cx="8609904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辖区管理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辖区管理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7FFF8F-6EE4-AA14-1791-70102FF8C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26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B908B339-BA53-7329-D34E-AB688301576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3566" y="5802911"/>
            <a:ext cx="7323439" cy="6143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支持管理员批量导入维护辖区数据（按季度维护）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33402CEA-B69D-E4C7-8426-905961A25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66" y="889894"/>
            <a:ext cx="10025449" cy="456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44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18D5E-A322-245E-95E7-0368B3F2A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0B8D4E-21D3-EF89-8F0C-A13328AA4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E70B2-8BF9-45C0-BB95-33D1B9D3A854}" type="slidenum">
              <a:rPr lang="zh-CN" altLang="en-US" sz="1200"/>
              <a:t>27</a:t>
            </a:fld>
            <a:endParaRPr lang="zh-CN" altLang="en-US" sz="12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5448C9-7D9E-5387-FBC4-4BC0F93376BE}"/>
              </a:ext>
            </a:extLst>
          </p:cNvPr>
          <p:cNvSpPr txBox="1"/>
          <p:nvPr/>
        </p:nvSpPr>
        <p:spPr>
          <a:xfrm>
            <a:off x="2569845" y="2498090"/>
            <a:ext cx="685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1440">
              <a:spcBef>
                <a:spcPts val="833"/>
              </a:spcBef>
              <a:buFont typeface="Arial" panose="020B0604020202020204" pitchFamily="34" charset="0"/>
            </a:pPr>
            <a:r>
              <a:rPr lang="en-US" altLang="zh-CN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05 </a:t>
            </a:r>
            <a:r>
              <a:rPr lang="zh-CN" altLang="en-US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窗口期管理</a:t>
            </a:r>
            <a:endParaRPr lang="en-US" altLang="zh-CN" sz="4400" b="1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3566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F9C2-4925-A5D1-9EAD-96560D16B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B2B422E-C8B2-68DF-95D5-A1D034F6BD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34469"/>
            <a:ext cx="8609904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窗口期管理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E3B44F-52DD-E5AC-6BB3-A451B99E8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28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65B2C9C7-0FA4-B983-C529-D91E85F760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7578" y="5203418"/>
            <a:ext cx="11990854" cy="13538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只有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SFE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人员可以手工维护窗口期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“窗口期类型”包括：客户管理、客户关联、医院管理、辖区管理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注：不同的“窗口期类型”只能在窗口期内完成相关的操作，超过窗口期时间，则只能查看，不能进行相应操作（比如：客户主数据维护，每个月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20~25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日窗口期，需要在这个时间范围内，才可以操作客户主数据新增、变更的操作和审批）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4164CB76-1E10-E223-2338-3AEF0F9E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8" y="888039"/>
            <a:ext cx="11500022" cy="39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32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2F5C2-7795-C5AD-A1C2-A1ADCD9B2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7D6E45-1B33-22B0-23F8-87EB14BD1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E70B2-8BF9-45C0-BB95-33D1B9D3A854}" type="slidenum">
              <a:rPr lang="zh-CN" altLang="en-US" sz="1200"/>
              <a:t>29</a:t>
            </a:fld>
            <a:endParaRPr lang="zh-CN" altLang="en-US" sz="12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950364-A1D1-7D38-BB1C-113DE5ACE82C}"/>
              </a:ext>
            </a:extLst>
          </p:cNvPr>
          <p:cNvSpPr txBox="1"/>
          <p:nvPr/>
        </p:nvSpPr>
        <p:spPr>
          <a:xfrm>
            <a:off x="2569845" y="2498090"/>
            <a:ext cx="685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1440">
              <a:spcBef>
                <a:spcPts val="833"/>
              </a:spcBef>
              <a:buFont typeface="Arial" panose="020B0604020202020204" pitchFamily="34" charset="0"/>
            </a:pPr>
            <a:r>
              <a:rPr lang="en-US" altLang="zh-CN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06 </a:t>
            </a:r>
            <a:r>
              <a:rPr lang="zh-CN" altLang="en-US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产品管理</a:t>
            </a:r>
            <a:endParaRPr lang="en-US" altLang="zh-CN" sz="4400" b="1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30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864130" y="206904"/>
            <a:ext cx="5467879" cy="455083"/>
          </a:xfrm>
          <a:prstGeom prst="rect">
            <a:avLst/>
          </a:prstGeom>
        </p:spPr>
        <p:txBody>
          <a:bodyPr/>
          <a:lstStyle>
            <a:lvl1pPr algn="l" defTabSz="107442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23850" algn="l"/>
              </a:tabLst>
              <a:defRPr lang="x-none" sz="2400" b="1" cap="all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74420" rtl="0" eaLnBrk="1" fontAlgn="base" hangingPunct="1">
              <a:spcBef>
                <a:spcPct val="0"/>
              </a:spcBef>
              <a:spcAft>
                <a:spcPct val="0"/>
              </a:spcAft>
              <a:defRPr lang="x-none" sz="228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defTabSz="1074420" rtl="0" eaLnBrk="1" fontAlgn="base" hangingPunct="1">
              <a:spcBef>
                <a:spcPct val="0"/>
              </a:spcBef>
              <a:spcAft>
                <a:spcPct val="0"/>
              </a:spcAft>
              <a:defRPr lang="x-none" sz="228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defTabSz="1074420" rtl="0" eaLnBrk="1" fontAlgn="base" hangingPunct="1">
              <a:spcBef>
                <a:spcPct val="0"/>
              </a:spcBef>
              <a:spcAft>
                <a:spcPct val="0"/>
              </a:spcAft>
              <a:defRPr lang="x-none" sz="228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defTabSz="1074420" rtl="0" eaLnBrk="1" fontAlgn="base" hangingPunct="1">
              <a:spcBef>
                <a:spcPct val="0"/>
              </a:spcBef>
              <a:spcAft>
                <a:spcPct val="0"/>
              </a:spcAft>
              <a:defRPr lang="x-none" sz="228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548640" algn="l" defTabSz="1074420" rtl="0" eaLnBrk="1" fontAlgn="base" hangingPunct="1">
              <a:spcBef>
                <a:spcPct val="0"/>
              </a:spcBef>
              <a:spcAft>
                <a:spcPct val="0"/>
              </a:spcAft>
              <a:defRPr lang="x-none" sz="228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1097280" algn="l" defTabSz="1074420" rtl="0" eaLnBrk="1" fontAlgn="base" hangingPunct="1">
              <a:spcBef>
                <a:spcPct val="0"/>
              </a:spcBef>
              <a:spcAft>
                <a:spcPct val="0"/>
              </a:spcAft>
              <a:defRPr lang="x-none" sz="228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645920" algn="l" defTabSz="1074420" rtl="0" eaLnBrk="1" fontAlgn="base" hangingPunct="1">
              <a:spcBef>
                <a:spcPct val="0"/>
              </a:spcBef>
              <a:spcAft>
                <a:spcPct val="0"/>
              </a:spcAft>
              <a:defRPr lang="x-none" sz="228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2194560" algn="l" defTabSz="1074420" rtl="0" eaLnBrk="1" fontAlgn="base" hangingPunct="1">
              <a:spcBef>
                <a:spcPct val="0"/>
              </a:spcBef>
              <a:spcAft>
                <a:spcPct val="0"/>
              </a:spcAft>
              <a:defRPr lang="x-none" sz="228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defTabSz="895314">
              <a:tabLst>
                <a:tab pos="269335" algn="l"/>
              </a:tabLst>
              <a:defRPr/>
            </a:pPr>
            <a:r>
              <a:rPr lang="en-US" altLang="zh-CN" sz="2667" b="0" dirty="0">
                <a:solidFill>
                  <a:srgbClr val="1D20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+mn-ea"/>
              </a:rPr>
              <a:t>CRM</a:t>
            </a:r>
            <a:r>
              <a:rPr lang="zh-CN" altLang="en-US" sz="2667" b="0" dirty="0">
                <a:solidFill>
                  <a:srgbClr val="1D208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业务流程图</a:t>
            </a:r>
            <a:endParaRPr lang="zh-CN" altLang="en-US" sz="2667" b="0" dirty="0">
              <a:solidFill>
                <a:srgbClr val="1D20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E70B2-8BF9-45C0-BB95-33D1B9D3A854}" type="slidenum">
              <a:rPr lang="zh-CN" altLang="en-US" sz="1200"/>
              <a:t>3</a:t>
            </a:fld>
            <a:endParaRPr lang="zh-CN" altLang="en-US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705621-618E-B1D1-9ED8-33FDD3893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85" y="759066"/>
            <a:ext cx="7637319" cy="58920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E8AA5-5CDD-D2FF-AD39-8B2D209E3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31F3E77-289F-A792-5567-892185DF37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34469"/>
            <a:ext cx="8609904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产品管理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5DB8913-AF51-DDFA-213E-120523CAF3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30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BF98C3EE-495B-6003-E12E-7671965563C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7005" y="5228131"/>
            <a:ext cx="9684260" cy="48892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“产品管理”由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SFE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人员进行维护（仅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SFE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人员 和 管理员可见，销售人员不可见）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2E81595D-4514-D744-DD53-7FBE3BC51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2993"/>
            <a:ext cx="12192000" cy="324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6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FBA0D-2172-2187-0637-A67C15829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88D229-A15F-EFA3-672A-D4C82B20B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E70B2-8BF9-45C0-BB95-33D1B9D3A854}" type="slidenum">
              <a:rPr lang="zh-CN" altLang="en-US" sz="1200"/>
              <a:t>31</a:t>
            </a:fld>
            <a:endParaRPr lang="zh-CN" altLang="en-US" sz="12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C14653-D772-06CE-7CD9-DAC3443EA975}"/>
              </a:ext>
            </a:extLst>
          </p:cNvPr>
          <p:cNvSpPr txBox="1"/>
          <p:nvPr/>
        </p:nvSpPr>
        <p:spPr>
          <a:xfrm>
            <a:off x="2569845" y="2498090"/>
            <a:ext cx="685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1440">
              <a:spcBef>
                <a:spcPts val="833"/>
              </a:spcBef>
              <a:buFont typeface="Arial" panose="020B0604020202020204" pitchFamily="34" charset="0"/>
            </a:pPr>
            <a:r>
              <a:rPr lang="en-US" altLang="zh-CN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07 </a:t>
            </a:r>
            <a:r>
              <a:rPr lang="zh-CN" altLang="en-US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人员管理</a:t>
            </a:r>
            <a:endParaRPr lang="en-US" altLang="zh-CN" sz="4400" b="1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1155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814182" y="267845"/>
            <a:ext cx="10496550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人员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组织管理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32</a:t>
            </a:fld>
            <a:endParaRPr dirty="0"/>
          </a:p>
        </p:txBody>
      </p:sp>
      <p:sp>
        <p:nvSpPr>
          <p:cNvPr id="4" name="textbox 32"/>
          <p:cNvSpPr/>
          <p:nvPr>
            <p:custDataLst>
              <p:tags r:id="rId1"/>
            </p:custDataLst>
          </p:nvPr>
        </p:nvSpPr>
        <p:spPr>
          <a:xfrm>
            <a:off x="201935" y="6212296"/>
            <a:ext cx="11466189" cy="3563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“系统设置”</a:t>
            </a:r>
            <a:r>
              <a:rPr lang="en-US" altLang="zh-CN" sz="1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1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“组织与人员管理”</a:t>
            </a:r>
            <a:r>
              <a:rPr lang="en-US" altLang="zh-CN" sz="1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1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“员工信息”处展示的是：人员、部门数据（从</a:t>
            </a:r>
            <a:r>
              <a:rPr lang="en-US" altLang="zh-CN" sz="1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OA</a:t>
            </a:r>
            <a:r>
              <a:rPr lang="zh-CN" altLang="en-US" sz="1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同步过来）</a:t>
            </a:r>
            <a:endParaRPr lang="zh-CN" altLang="en-US" sz="1667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textbox 32"/>
          <p:cNvSpPr/>
          <p:nvPr>
            <p:custDataLst>
              <p:tags r:id="rId2"/>
            </p:custDataLst>
          </p:nvPr>
        </p:nvSpPr>
        <p:spPr>
          <a:xfrm>
            <a:off x="8314267" y="3429000"/>
            <a:ext cx="3820583" cy="1450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66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84000"/>
              </a:lnSpc>
            </a:pPr>
            <a:endParaRPr lang="en-US" altLang="en-US" sz="166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zh-CN" altLang="en-US" sz="1667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 descr="图形用户界面, 应用程序, 电子邮件&#10;&#10;AI 生成的内容可能不正确。">
            <a:extLst>
              <a:ext uri="{FF2B5EF4-FFF2-40B4-BE49-F238E27FC236}">
                <a16:creationId xmlns:a16="http://schemas.microsoft.com/office/drawing/2014/main" id="{4EBABCCC-9D63-391F-BEF4-81B91FD51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6" y="828810"/>
            <a:ext cx="11721042" cy="513049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25C8A-DA94-AF5A-CB91-BB5D0F5F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845994-A4EA-56A5-1BA4-B0709BF77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E70B2-8BF9-45C0-BB95-33D1B9D3A854}" type="slidenum">
              <a:rPr lang="zh-CN" altLang="en-US" sz="1200"/>
              <a:t>33</a:t>
            </a:fld>
            <a:endParaRPr lang="zh-CN" altLang="en-US" sz="12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3C296B-A1E5-D93D-37E8-79CA33746236}"/>
              </a:ext>
            </a:extLst>
          </p:cNvPr>
          <p:cNvSpPr txBox="1"/>
          <p:nvPr/>
        </p:nvSpPr>
        <p:spPr>
          <a:xfrm>
            <a:off x="2569845" y="2498090"/>
            <a:ext cx="685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1440">
              <a:spcBef>
                <a:spcPts val="833"/>
              </a:spcBef>
              <a:buFont typeface="Arial" panose="020B0604020202020204" pitchFamily="34" charset="0"/>
            </a:pPr>
            <a:r>
              <a:rPr lang="en-US" altLang="zh-CN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08 </a:t>
            </a:r>
            <a:r>
              <a:rPr lang="zh-CN" altLang="en-US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拜访管理</a:t>
            </a:r>
            <a:endParaRPr lang="en-US" altLang="zh-CN" sz="4400" b="1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3614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58B7D-0375-2956-9E33-8F6EAA0F4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E665798-881E-F079-68D0-81BFA58F19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34469"/>
            <a:ext cx="8609904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拜访管理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创建拜访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87001A-7D70-7FF8-92F1-3EC44CA9E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34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C0696F54-7C04-B3F4-15E9-229C0ED4758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2037" y="5068209"/>
            <a:ext cx="11797142" cy="1695056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拜访类型包括：拜访计划、临时拜访、历史补录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注：拜访申请没有审批流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不同拜访类型对应的规则：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(1)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拜访计划：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T+1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；且当月内（院内拜访需打卡签到）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(2)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临时拜访：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；当天内的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00:00 ~ 23:59:59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（院内拜访必须进行打卡签入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签出操作）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(3)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历史补录：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T-1 ~ T-7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，且当月内（当“拜访渠道”为“院内拜访”时，不允许历史补录）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9" name="图片 8" descr="图片包含 文本&#10;&#10;AI 生成的内容可能不正确。">
            <a:extLst>
              <a:ext uri="{FF2B5EF4-FFF2-40B4-BE49-F238E27FC236}">
                <a16:creationId xmlns:a16="http://schemas.microsoft.com/office/drawing/2014/main" id="{4C7A9033-BE86-C822-4651-19D701048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536" y="724929"/>
            <a:ext cx="1920367" cy="4160795"/>
          </a:xfrm>
          <a:prstGeom prst="rect">
            <a:avLst/>
          </a:prstGeom>
        </p:spPr>
      </p:pic>
      <p:pic>
        <p:nvPicPr>
          <p:cNvPr id="11" name="图片 10" descr="图片包含 文本&#10;&#10;AI 生成的内容可能不正确。">
            <a:extLst>
              <a:ext uri="{FF2B5EF4-FFF2-40B4-BE49-F238E27FC236}">
                <a16:creationId xmlns:a16="http://schemas.microsoft.com/office/drawing/2014/main" id="{474D6D83-9991-189E-D8BA-03FDAE73C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110" y="724929"/>
            <a:ext cx="1934704" cy="4160795"/>
          </a:xfrm>
          <a:prstGeom prst="rect">
            <a:avLst/>
          </a:prstGeom>
        </p:spPr>
      </p:pic>
      <p:pic>
        <p:nvPicPr>
          <p:cNvPr id="13" name="图片 12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A2B8F465-3D80-08D0-CB01-8940E27A1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5524" y="724929"/>
            <a:ext cx="1960805" cy="4160795"/>
          </a:xfrm>
          <a:prstGeom prst="rect">
            <a:avLst/>
          </a:prstGeom>
        </p:spPr>
      </p:pic>
      <p:pic>
        <p:nvPicPr>
          <p:cNvPr id="6" name="图片 5" descr="图形用户界面, 应用程序, Teams&#10;&#10;AI 生成的内容可能不正确。">
            <a:extLst>
              <a:ext uri="{FF2B5EF4-FFF2-40B4-BE49-F238E27FC236}">
                <a16:creationId xmlns:a16="http://schemas.microsoft.com/office/drawing/2014/main" id="{BB59E86D-1E01-AA7E-6DE3-1A58F0C4D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477" y="724928"/>
            <a:ext cx="1948840" cy="41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75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7AB42-7ECC-DEEC-CF7A-54807C83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8E8C23-DCEC-1219-E242-5C7A4825EC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34469"/>
            <a:ext cx="8609904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拜访管理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选择目标客户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0838F83-BFEA-1330-060F-8D530E0FF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35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0D08E705-EBAC-34F2-6067-29DC6CDC7D8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799" y="5200584"/>
            <a:ext cx="11797142" cy="1430616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“拜访客户”只能从目标机构下认领的“目标医生”中进行选择，且单个“拜访”只能选择一个客户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每天拜访客户的次数上限为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次（含“历史补录”）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“拜访地点”根据目标机构的经纬度，自动带出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“协同拜访人”： ①选择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及以上的岗位；②支持选择多个；③提交完拜访后，会给每个对应的协访人发送消息通知提醒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3" name="图片 12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29DC10A3-49EE-AE32-0376-F3CA16547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02" y="791116"/>
            <a:ext cx="1960805" cy="4160795"/>
          </a:xfrm>
          <a:prstGeom prst="rect">
            <a:avLst/>
          </a:prstGeom>
        </p:spPr>
      </p:pic>
      <p:pic>
        <p:nvPicPr>
          <p:cNvPr id="6" name="图片 5" descr="图形用户界面, 文本, 应用程序, 聊天或短信&#10;&#10;AI 生成的内容可能不正确。">
            <a:extLst>
              <a:ext uri="{FF2B5EF4-FFF2-40B4-BE49-F238E27FC236}">
                <a16:creationId xmlns:a16="http://schemas.microsoft.com/office/drawing/2014/main" id="{A3A36373-3036-D88D-ECBE-10FA0483E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029" y="791115"/>
            <a:ext cx="2015857" cy="4160795"/>
          </a:xfrm>
          <a:prstGeom prst="rect">
            <a:avLst/>
          </a:prstGeom>
        </p:spPr>
      </p:pic>
      <p:pic>
        <p:nvPicPr>
          <p:cNvPr id="10" name="图片 9" descr="图形用户界面, 文本, 应用程序, 聊天或短信&#10;&#10;AI 生成的内容可能不正确。">
            <a:extLst>
              <a:ext uri="{FF2B5EF4-FFF2-40B4-BE49-F238E27FC236}">
                <a16:creationId xmlns:a16="http://schemas.microsoft.com/office/drawing/2014/main" id="{4EF0DFB4-CA29-F978-0313-7A8D8ECA9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1926" y="791115"/>
            <a:ext cx="1933484" cy="4160795"/>
          </a:xfrm>
          <a:prstGeom prst="rect">
            <a:avLst/>
          </a:prstGeom>
        </p:spPr>
      </p:pic>
      <p:pic>
        <p:nvPicPr>
          <p:cNvPr id="14" name="图片 13" descr="图片包含 文本&#10;&#10;AI 生成的内容可能不正确。">
            <a:extLst>
              <a:ext uri="{FF2B5EF4-FFF2-40B4-BE49-F238E27FC236}">
                <a16:creationId xmlns:a16="http://schemas.microsoft.com/office/drawing/2014/main" id="{A58B7A6A-49A0-6E7F-0377-9B0EC69C0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2319" y="791115"/>
            <a:ext cx="2015856" cy="4326716"/>
          </a:xfrm>
          <a:prstGeom prst="rect">
            <a:avLst/>
          </a:prstGeom>
        </p:spPr>
      </p:pic>
      <p:pic>
        <p:nvPicPr>
          <p:cNvPr id="17" name="图片 1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09279D83-1C93-2A56-2304-61AD08A8DD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7608" y="791115"/>
            <a:ext cx="2072255" cy="440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85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88A20-EA87-4D9E-1AF4-8B1AFB226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502E6FE-B65C-B8F5-98E4-2E6DC51B31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34469"/>
            <a:ext cx="8609904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拜访管理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签到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拍照（院内拜访）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116E1C-73A4-896A-F461-A24CA03D1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36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1CE7E695-B4AB-1680-BC19-2512A4A900C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799" y="4905462"/>
            <a:ext cx="11797142" cy="22120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签到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拍照相关：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(1)“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院内拜访”：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①签到的时候进行强控，即如果签到位置超出拜访地点范围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米外，则无法签到，且文案提示：签到地点不在拜访地点（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米）范围内，请更新签到地点或刷新重试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②在“拜访执行”处，文案提示：注：院内拜访需要进行签入、签出操作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注：其他的拜访渠道，不强控签到打卡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(2)“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院外拜访”、“其他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线上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)”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拜访：不进行“签入”、“签出”操作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(3)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拜访拍照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只能相机拍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都不做强控（针对所有“拜访类型”、“拜访渠道”）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 descr="图形用户界面, 文本, 应用程序, 聊天或短信&#10;&#10;AI 生成的内容可能不正确。">
            <a:extLst>
              <a:ext uri="{FF2B5EF4-FFF2-40B4-BE49-F238E27FC236}">
                <a16:creationId xmlns:a16="http://schemas.microsoft.com/office/drawing/2014/main" id="{B17062D4-2645-F012-91EF-EE1424CD6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9" y="739974"/>
            <a:ext cx="1931520" cy="4125029"/>
          </a:xfrm>
          <a:prstGeom prst="rect">
            <a:avLst/>
          </a:prstGeom>
        </p:spPr>
      </p:pic>
      <p:pic>
        <p:nvPicPr>
          <p:cNvPr id="9" name="图片 8" descr="图形用户界面, 文本, 应用程序, 聊天或短信&#10;&#10;AI 生成的内容可能不正确。">
            <a:extLst>
              <a:ext uri="{FF2B5EF4-FFF2-40B4-BE49-F238E27FC236}">
                <a16:creationId xmlns:a16="http://schemas.microsoft.com/office/drawing/2014/main" id="{3B06BAA3-38D4-534D-301A-9ED37F683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319" y="705436"/>
            <a:ext cx="1944733" cy="4159568"/>
          </a:xfrm>
          <a:prstGeom prst="rect">
            <a:avLst/>
          </a:prstGeom>
        </p:spPr>
      </p:pic>
      <p:pic>
        <p:nvPicPr>
          <p:cNvPr id="12" name="图片 11" descr="图形用户界面, 文本, 应用程序, 聊天或短信, 电子邮件&#10;&#10;AI 生成的内容可能不正确。">
            <a:extLst>
              <a:ext uri="{FF2B5EF4-FFF2-40B4-BE49-F238E27FC236}">
                <a16:creationId xmlns:a16="http://schemas.microsoft.com/office/drawing/2014/main" id="{7185A30E-FB45-D9F1-978A-BC20D090B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083" y="733106"/>
            <a:ext cx="1933036" cy="4131897"/>
          </a:xfrm>
          <a:prstGeom prst="rect">
            <a:avLst/>
          </a:prstGeom>
        </p:spPr>
      </p:pic>
      <p:pic>
        <p:nvPicPr>
          <p:cNvPr id="16" name="图片 15" descr="图形用户界面, 应用程序, 聊天或短信&#10;&#10;AI 生成的内容可能不正确。">
            <a:extLst>
              <a:ext uri="{FF2B5EF4-FFF2-40B4-BE49-F238E27FC236}">
                <a16:creationId xmlns:a16="http://schemas.microsoft.com/office/drawing/2014/main" id="{0AA250D0-1DE2-74CE-70E7-EEBC870A4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7151" y="733106"/>
            <a:ext cx="1914342" cy="4131897"/>
          </a:xfrm>
          <a:prstGeom prst="rect">
            <a:avLst/>
          </a:prstGeom>
        </p:spPr>
      </p:pic>
      <p:pic>
        <p:nvPicPr>
          <p:cNvPr id="19" name="图片 18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8FDD0DAC-0314-ED10-9D56-43D5D5AF9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8526" y="739974"/>
            <a:ext cx="1941038" cy="4125029"/>
          </a:xfrm>
          <a:prstGeom prst="rect">
            <a:avLst/>
          </a:prstGeom>
        </p:spPr>
      </p:pic>
      <p:pic>
        <p:nvPicPr>
          <p:cNvPr id="21" name="图片 20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B4B1A939-43D8-CE84-710B-4DF35FD956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6598" y="739974"/>
            <a:ext cx="1931520" cy="414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78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BF3DD-D95B-FF1C-2ED4-7988E6E03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5F7D16-337D-628F-494D-FCF6EDE76B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34469"/>
            <a:ext cx="8609904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拜访管理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查看“拜访状态”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794E0E-8527-5B60-ADA4-9ED2331B5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37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014998C9-9658-1689-A8C6-E1343D84F1F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028072" y="926584"/>
            <a:ext cx="6871480" cy="3760746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拜访状态：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①待执行：创建完拜访，但还未进行“签入”操作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注：不强制进行“签入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签出”操作的，只要提交完拜访，就算“待执行”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②执行中：有“签入”操作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注：不强制进行“签入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签出”操作的，只要到了“拜访开始时间”，就算“执行中”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③已执行：有“签出”操作  或者  跨天的拜访，到了第二天就算（防止忘记进行“签出”操作，导致后续流程无法进行）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注：不强制进行“签入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签出”操作的，只要过了“拜访结束时间”，就算“已执行”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④已完成：提交完拜访总结，则为“已完成”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⑤已取消：手动取消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38259AB2-0A25-ED38-48B2-1CB6BA10A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92" y="799071"/>
            <a:ext cx="2129609" cy="4604952"/>
          </a:xfrm>
          <a:prstGeom prst="rect">
            <a:avLst/>
          </a:prstGeom>
        </p:spPr>
      </p:pic>
      <p:pic>
        <p:nvPicPr>
          <p:cNvPr id="10" name="图片 9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F6178D66-2ED3-7AD5-7F96-71ACB892C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063" y="799072"/>
            <a:ext cx="2155386" cy="460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92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E0AF7-9298-4CD8-19F3-2529A96B4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C2DF170-9F72-A8E6-BE1A-4CFCC2880A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34469"/>
            <a:ext cx="8609904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拜访管理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填写拜访总结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277D35-2279-5CB0-5EC4-73F25AC91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38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10152EF2-E4B8-121A-92E9-D1D4F1D78CF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9074" y="5798235"/>
            <a:ext cx="8163697" cy="917661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拜访完成后（已执行），需填写“拜访总结”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(1)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提交完拜访总结，此时拜访状态变为“已完成”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(2)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一旦提交完拜访问卷后，则无法修改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78BB8D66-214F-2A22-AE60-6E80FC9B5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757" y="790741"/>
            <a:ext cx="2159369" cy="4843155"/>
          </a:xfrm>
          <a:prstGeom prst="rect">
            <a:avLst/>
          </a:prstGeom>
        </p:spPr>
      </p:pic>
      <p:pic>
        <p:nvPicPr>
          <p:cNvPr id="9" name="图片 8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FC8104D2-356D-FE2E-925B-EABA39E7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4" y="790741"/>
            <a:ext cx="2234612" cy="4843155"/>
          </a:xfrm>
          <a:prstGeom prst="rect">
            <a:avLst/>
          </a:prstGeom>
        </p:spPr>
      </p:pic>
      <p:pic>
        <p:nvPicPr>
          <p:cNvPr id="12" name="图片 11" descr="图形用户界面, 文本&#10;&#10;AI 生成的内容可能不正确。">
            <a:extLst>
              <a:ext uri="{FF2B5EF4-FFF2-40B4-BE49-F238E27FC236}">
                <a16:creationId xmlns:a16="http://schemas.microsoft.com/office/drawing/2014/main" id="{913E9797-DBED-7BB9-78CF-0558AD04C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426" y="790740"/>
            <a:ext cx="2313060" cy="500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11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C4606-86B7-AB35-A971-B4DB6761B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ABC175-4EE4-508B-7E56-584015548D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34469"/>
            <a:ext cx="8609904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拜访管理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填写“拜访闭环管理问卷”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C1F556D-0744-0F5D-E439-B95CFCFC9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39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66220E79-2E82-9CCF-1244-C9D420AEB21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908864" y="951811"/>
            <a:ext cx="6101904" cy="1659583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拜访完成后（已执行），需填写“拜访闭环管理问卷”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(1)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“闭环管理问卷”只能当月填写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(2)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当“拜访目的”为“其他”的时候，则不用填写“拜访闭环管理问卷”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(3)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拜访闭环管理问卷处文案提示：请填写拜访闭环管理问卷。本月计划完成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份，已完成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份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" name="图片 9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86BCA3CD-4740-CD28-7EC1-DC34AB64D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0" y="750876"/>
            <a:ext cx="2766573" cy="5880324"/>
          </a:xfrm>
          <a:prstGeom prst="rect">
            <a:avLst/>
          </a:prstGeom>
        </p:spPr>
      </p:pic>
      <p:pic>
        <p:nvPicPr>
          <p:cNvPr id="13" name="图片 1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D905F5E3-85AB-8CDE-F6DE-4026E2008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564" y="748505"/>
            <a:ext cx="2757398" cy="586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4"/>
          <p:cNvSpPr/>
          <p:nvPr/>
        </p:nvSpPr>
        <p:spPr>
          <a:xfrm>
            <a:off x="-1312638" y="1049934"/>
            <a:ext cx="711674" cy="435517"/>
          </a:xfrm>
          <a:prstGeom prst="rect">
            <a:avLst/>
          </a:prstGeom>
          <a:solidFill>
            <a:srgbClr val="D6D7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8"/>
          <p:cNvSpPr txBox="1"/>
          <p:nvPr/>
        </p:nvSpPr>
        <p:spPr>
          <a:xfrm>
            <a:off x="-1316975" y="1160586"/>
            <a:ext cx="711674" cy="226565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  <a:ea typeface="黑体" panose="02010609060101010101" pitchFamily="49" charset="-122"/>
              </a:rPr>
              <a:t>#D6D7D8</a:t>
            </a:r>
            <a:endParaRPr lang="zh-CN" altLang="en-US" sz="10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34" name="矩形 7"/>
          <p:cNvSpPr/>
          <p:nvPr/>
        </p:nvSpPr>
        <p:spPr>
          <a:xfrm>
            <a:off x="-1312638" y="1937878"/>
            <a:ext cx="711674" cy="43551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矩形 12"/>
          <p:cNvSpPr/>
          <p:nvPr/>
        </p:nvSpPr>
        <p:spPr>
          <a:xfrm>
            <a:off x="-1312638" y="2509795"/>
            <a:ext cx="711674" cy="435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矩形 13"/>
          <p:cNvSpPr/>
          <p:nvPr/>
        </p:nvSpPr>
        <p:spPr>
          <a:xfrm>
            <a:off x="-1312638" y="4241893"/>
            <a:ext cx="711674" cy="435517"/>
          </a:xfrm>
          <a:prstGeom prst="rect">
            <a:avLst/>
          </a:prstGeom>
          <a:solidFill>
            <a:srgbClr val="0066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7" name="文本框 44"/>
          <p:cNvSpPr txBox="1"/>
          <p:nvPr/>
        </p:nvSpPr>
        <p:spPr>
          <a:xfrm>
            <a:off x="-1316975" y="2048531"/>
            <a:ext cx="711674" cy="226565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  <a:ea typeface="黑体" panose="02010609060101010101" pitchFamily="49" charset="-122"/>
              </a:rPr>
              <a:t>#A6A6A6</a:t>
            </a:r>
            <a:endParaRPr lang="zh-CN" altLang="en-US" sz="10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38" name="文本框 45"/>
          <p:cNvSpPr txBox="1"/>
          <p:nvPr/>
        </p:nvSpPr>
        <p:spPr>
          <a:xfrm>
            <a:off x="-1316975" y="2614300"/>
            <a:ext cx="711674" cy="226565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>
                    <a:lumMod val="50000"/>
                  </a:schemeClr>
                </a:solidFill>
                <a:ea typeface="黑体" panose="02010609060101010101" pitchFamily="49" charset="-122"/>
              </a:rPr>
              <a:t>#FFFFFF</a:t>
            </a:r>
            <a:endParaRPr lang="zh-CN" altLang="en-US" sz="1000" b="1" dirty="0">
              <a:solidFill>
                <a:schemeClr val="bg1">
                  <a:lumMod val="50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9" name="矩形 16"/>
          <p:cNvSpPr/>
          <p:nvPr/>
        </p:nvSpPr>
        <p:spPr>
          <a:xfrm>
            <a:off x="-1312638" y="1352587"/>
            <a:ext cx="711674" cy="435517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文本框 47"/>
          <p:cNvSpPr txBox="1"/>
          <p:nvPr/>
        </p:nvSpPr>
        <p:spPr>
          <a:xfrm>
            <a:off x="-1316975" y="1463239"/>
            <a:ext cx="711674" cy="226565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  <a:ea typeface="黑体" panose="02010609060101010101" pitchFamily="49" charset="-122"/>
              </a:rPr>
              <a:t>#323232</a:t>
            </a:r>
            <a:endParaRPr lang="zh-CN" altLang="en-US" sz="10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41" name="文本框 48"/>
          <p:cNvSpPr txBox="1"/>
          <p:nvPr/>
        </p:nvSpPr>
        <p:spPr>
          <a:xfrm>
            <a:off x="-1316975" y="3190932"/>
            <a:ext cx="711674" cy="226565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rgbClr val="002FA7"/>
                </a:solidFill>
                <a:ea typeface="黑体" panose="02010609060101010101" pitchFamily="49" charset="-122"/>
              </a:rPr>
              <a:t>#002FA7</a:t>
            </a:r>
            <a:endParaRPr lang="zh-CN" altLang="en-US" sz="1000" b="1" dirty="0">
              <a:solidFill>
                <a:srgbClr val="002FA7"/>
              </a:solidFill>
              <a:ea typeface="黑体" panose="02010609060101010101" pitchFamily="49" charset="-122"/>
            </a:endParaRPr>
          </a:p>
        </p:txBody>
      </p:sp>
      <p:sp>
        <p:nvSpPr>
          <p:cNvPr id="42" name="文本框 49"/>
          <p:cNvSpPr txBox="1"/>
          <p:nvPr/>
        </p:nvSpPr>
        <p:spPr>
          <a:xfrm>
            <a:off x="-1316975" y="3753570"/>
            <a:ext cx="711674" cy="226565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rgbClr val="0066BE"/>
                </a:solidFill>
                <a:ea typeface="黑体" panose="02010609060101010101" pitchFamily="49" charset="-122"/>
              </a:rPr>
              <a:t>#E6E6E6</a:t>
            </a:r>
            <a:endParaRPr lang="zh-CN" altLang="en-US" sz="1000" b="1" dirty="0">
              <a:solidFill>
                <a:srgbClr val="0066BE"/>
              </a:solidFill>
              <a:ea typeface="黑体" panose="02010609060101010101" pitchFamily="49" charset="-122"/>
            </a:endParaRPr>
          </a:p>
        </p:txBody>
      </p:sp>
      <p:sp>
        <p:nvSpPr>
          <p:cNvPr id="43" name="文本框 50"/>
          <p:cNvSpPr txBox="1"/>
          <p:nvPr/>
        </p:nvSpPr>
        <p:spPr>
          <a:xfrm>
            <a:off x="-1316975" y="4356891"/>
            <a:ext cx="711674" cy="226565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  <a:ea typeface="黑体" panose="02010609060101010101" pitchFamily="49" charset="-122"/>
              </a:rPr>
              <a:t>#0066BE</a:t>
            </a:r>
            <a:endParaRPr lang="zh-CN" altLang="en-US" sz="10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45" name="矩形 21"/>
          <p:cNvSpPr/>
          <p:nvPr/>
        </p:nvSpPr>
        <p:spPr>
          <a:xfrm>
            <a:off x="-1316975" y="4924117"/>
            <a:ext cx="711674" cy="435517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文本框 53"/>
          <p:cNvSpPr txBox="1"/>
          <p:nvPr/>
        </p:nvSpPr>
        <p:spPr>
          <a:xfrm>
            <a:off x="-1321312" y="5039116"/>
            <a:ext cx="711674" cy="226565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  <a:ea typeface="黑体" panose="02010609060101010101" pitchFamily="49" charset="-122"/>
              </a:rPr>
              <a:t>#002FA7</a:t>
            </a:r>
            <a:endParaRPr lang="zh-CN" altLang="en-US" sz="10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47" name="矩形 23"/>
          <p:cNvSpPr/>
          <p:nvPr/>
        </p:nvSpPr>
        <p:spPr>
          <a:xfrm>
            <a:off x="-1321312" y="5491630"/>
            <a:ext cx="711674" cy="435517"/>
          </a:xfrm>
          <a:prstGeom prst="rect">
            <a:avLst/>
          </a:prstGeom>
          <a:solidFill>
            <a:srgbClr val="257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5430">
              <a:defRPr/>
            </a:pPr>
            <a:r>
              <a:rPr lang="en-US" altLang="zh-CN" sz="1000" b="1" dirty="0">
                <a:solidFill>
                  <a:prstClr val="white"/>
                </a:solidFill>
                <a:ea typeface="黑体" panose="02010609060101010101" pitchFamily="49" charset="-122"/>
              </a:rPr>
              <a:t>#257EFF</a:t>
            </a:r>
            <a:endParaRPr lang="zh-CN" altLang="en-US" sz="1000" b="1" dirty="0">
              <a:solidFill>
                <a:prstClr val="white"/>
              </a:solidFill>
              <a:ea typeface="黑体" panose="02010609060101010101" pitchFamily="49" charset="-122"/>
            </a:endParaRPr>
          </a:p>
        </p:txBody>
      </p:sp>
      <p:sp>
        <p:nvSpPr>
          <p:cNvPr id="20" name="Rectangle 80"/>
          <p:cNvSpPr/>
          <p:nvPr/>
        </p:nvSpPr>
        <p:spPr>
          <a:xfrm>
            <a:off x="4913312" y="1102255"/>
            <a:ext cx="132292" cy="4693179"/>
          </a:xfrm>
          <a:prstGeom prst="rect">
            <a:avLst/>
          </a:prstGeom>
          <a:gradFill>
            <a:gsLst>
              <a:gs pos="0">
                <a:srgbClr val="030A8A"/>
              </a:gs>
              <a:gs pos="100000">
                <a:srgbClr val="206CE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5249096" y="1058245"/>
            <a:ext cx="477053" cy="477053"/>
            <a:chOff x="5061629" y="1546310"/>
            <a:chExt cx="357790" cy="357790"/>
          </a:xfrm>
        </p:grpSpPr>
        <p:sp>
          <p:nvSpPr>
            <p:cNvPr id="21" name="Oval 27"/>
            <p:cNvSpPr/>
            <p:nvPr/>
          </p:nvSpPr>
          <p:spPr>
            <a:xfrm>
              <a:off x="5061629" y="1546310"/>
              <a:ext cx="357790" cy="357790"/>
            </a:xfrm>
            <a:prstGeom prst="ellipse">
              <a:avLst/>
            </a:prstGeom>
            <a:solidFill>
              <a:srgbClr val="002FA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TextBox 31"/>
            <p:cNvSpPr txBox="1"/>
            <p:nvPr/>
          </p:nvSpPr>
          <p:spPr>
            <a:xfrm>
              <a:off x="5096929" y="1627065"/>
              <a:ext cx="28080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2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23" name="Group 5"/>
          <p:cNvGrpSpPr/>
          <p:nvPr/>
        </p:nvGrpSpPr>
        <p:grpSpPr>
          <a:xfrm>
            <a:off x="5249096" y="1755870"/>
            <a:ext cx="477053" cy="477053"/>
            <a:chOff x="5061629" y="1546310"/>
            <a:chExt cx="357790" cy="357790"/>
          </a:xfrm>
        </p:grpSpPr>
        <p:sp>
          <p:nvSpPr>
            <p:cNvPr id="24" name="Oval 27"/>
            <p:cNvSpPr/>
            <p:nvPr/>
          </p:nvSpPr>
          <p:spPr>
            <a:xfrm>
              <a:off x="5061629" y="1546310"/>
              <a:ext cx="357790" cy="357790"/>
            </a:xfrm>
            <a:prstGeom prst="ellipse">
              <a:avLst/>
            </a:prstGeom>
            <a:solidFill>
              <a:srgbClr val="002FA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TextBox 31"/>
            <p:cNvSpPr txBox="1"/>
            <p:nvPr/>
          </p:nvSpPr>
          <p:spPr>
            <a:xfrm>
              <a:off x="5096929" y="1627065"/>
              <a:ext cx="28080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2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sp>
        <p:nvSpPr>
          <p:cNvPr id="51" name="TextBox 28"/>
          <p:cNvSpPr txBox="1"/>
          <p:nvPr/>
        </p:nvSpPr>
        <p:spPr>
          <a:xfrm>
            <a:off x="5915555" y="915458"/>
            <a:ext cx="2517246" cy="50122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just">
              <a:lnSpc>
                <a:spcPct val="200000"/>
              </a:lnSpc>
              <a:spcAft>
                <a:spcPts val="667"/>
              </a:spcAft>
            </a:pP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charset="-122"/>
                <a:ea typeface="微软雅黑" panose="020B0503020204020204" charset="-122"/>
              </a:rPr>
              <a:t>客户管理</a:t>
            </a:r>
          </a:p>
          <a:p>
            <a:pPr algn="just">
              <a:lnSpc>
                <a:spcPct val="200000"/>
              </a:lnSpc>
              <a:spcAft>
                <a:spcPts val="667"/>
              </a:spcAft>
            </a:pP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charset="-122"/>
                <a:ea typeface="微软雅黑" panose="020B0503020204020204" charset="-122"/>
              </a:rPr>
              <a:t>机构管理</a:t>
            </a:r>
          </a:p>
          <a:p>
            <a:pPr algn="just">
              <a:lnSpc>
                <a:spcPct val="200000"/>
              </a:lnSpc>
              <a:spcAft>
                <a:spcPts val="667"/>
              </a:spcAft>
            </a:pP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charset="-122"/>
                <a:ea typeface="微软雅黑" panose="020B0503020204020204" charset="-122"/>
              </a:rPr>
              <a:t>岗位</a:t>
            </a:r>
            <a:r>
              <a:rPr lang="en-US" altLang="zh-CN" sz="2000" b="1" dirty="0">
                <a:solidFill>
                  <a:srgbClr val="002FA7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charset="-122"/>
                <a:ea typeface="微软雅黑" panose="020B0503020204020204" charset="-122"/>
              </a:rPr>
              <a:t>人岗管理</a:t>
            </a:r>
          </a:p>
          <a:p>
            <a:pPr algn="just">
              <a:lnSpc>
                <a:spcPct val="200000"/>
              </a:lnSpc>
              <a:spcAft>
                <a:spcPts val="667"/>
              </a:spcAft>
            </a:pP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charset="-122"/>
                <a:ea typeface="微软雅黑" panose="020B0503020204020204" charset="-122"/>
              </a:rPr>
              <a:t>辖区管理</a:t>
            </a:r>
            <a:endParaRPr lang="en-US" altLang="zh-CN" sz="2000" b="1" dirty="0">
              <a:solidFill>
                <a:srgbClr val="002FA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200000"/>
              </a:lnSpc>
              <a:spcAft>
                <a:spcPts val="667"/>
              </a:spcAft>
            </a:pP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charset="-122"/>
                <a:ea typeface="微软雅黑" panose="020B0503020204020204" charset="-122"/>
              </a:rPr>
              <a:t>窗口期管理</a:t>
            </a:r>
          </a:p>
          <a:p>
            <a:pPr algn="just">
              <a:lnSpc>
                <a:spcPct val="200000"/>
              </a:lnSpc>
              <a:spcAft>
                <a:spcPts val="667"/>
              </a:spcAft>
            </a:pP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charset="-122"/>
                <a:ea typeface="微软雅黑" panose="020B0503020204020204" charset="-122"/>
              </a:rPr>
              <a:t>产品管理</a:t>
            </a:r>
          </a:p>
          <a:p>
            <a:pPr algn="just">
              <a:lnSpc>
                <a:spcPct val="200000"/>
              </a:lnSpc>
              <a:spcAft>
                <a:spcPts val="667"/>
              </a:spcAft>
            </a:pP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charset="-122"/>
                <a:ea typeface="微软雅黑" panose="020B0503020204020204" charset="-122"/>
              </a:rPr>
              <a:t>人员管理</a:t>
            </a:r>
          </a:p>
          <a:p>
            <a:pPr algn="just">
              <a:lnSpc>
                <a:spcPct val="200000"/>
              </a:lnSpc>
              <a:spcAft>
                <a:spcPts val="667"/>
              </a:spcAft>
            </a:pPr>
            <a:endParaRPr lang="zh-CN" altLang="en-US" sz="2000" b="1" dirty="0">
              <a:solidFill>
                <a:srgbClr val="002FA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249096" y="2453495"/>
            <a:ext cx="477053" cy="477053"/>
            <a:chOff x="5716846" y="3299443"/>
            <a:chExt cx="477053" cy="477053"/>
          </a:xfrm>
        </p:grpSpPr>
        <p:sp>
          <p:nvSpPr>
            <p:cNvPr id="57" name="Oval 27"/>
            <p:cNvSpPr/>
            <p:nvPr/>
          </p:nvSpPr>
          <p:spPr>
            <a:xfrm>
              <a:off x="5716846" y="3299443"/>
              <a:ext cx="477053" cy="477053"/>
            </a:xfrm>
            <a:prstGeom prst="ellipse">
              <a:avLst/>
            </a:prstGeom>
            <a:solidFill>
              <a:srgbClr val="002FA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C0C0C0"/>
                </a:highlight>
              </a:endParaRPr>
            </a:p>
          </p:txBody>
        </p:sp>
        <p:sp>
          <p:nvSpPr>
            <p:cNvPr id="58" name="TextBox 31"/>
            <p:cNvSpPr txBox="1"/>
            <p:nvPr/>
          </p:nvSpPr>
          <p:spPr>
            <a:xfrm>
              <a:off x="5763913" y="3407116"/>
              <a:ext cx="37440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2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249096" y="3151120"/>
            <a:ext cx="477053" cy="477053"/>
            <a:chOff x="5716846" y="4006314"/>
            <a:chExt cx="477053" cy="477053"/>
          </a:xfrm>
        </p:grpSpPr>
        <p:sp>
          <p:nvSpPr>
            <p:cNvPr id="60" name="Oval 27"/>
            <p:cNvSpPr/>
            <p:nvPr/>
          </p:nvSpPr>
          <p:spPr>
            <a:xfrm>
              <a:off x="5716846" y="4006314"/>
              <a:ext cx="477053" cy="477053"/>
            </a:xfrm>
            <a:prstGeom prst="ellipse">
              <a:avLst/>
            </a:prstGeom>
            <a:solidFill>
              <a:srgbClr val="002FA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TextBox 31"/>
            <p:cNvSpPr txBox="1"/>
            <p:nvPr/>
          </p:nvSpPr>
          <p:spPr>
            <a:xfrm>
              <a:off x="5763913" y="4113987"/>
              <a:ext cx="37440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2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12" name="Group 5"/>
          <p:cNvGrpSpPr/>
          <p:nvPr/>
        </p:nvGrpSpPr>
        <p:grpSpPr>
          <a:xfrm>
            <a:off x="5246450" y="3864599"/>
            <a:ext cx="477053" cy="477053"/>
            <a:chOff x="5061629" y="1546310"/>
            <a:chExt cx="357790" cy="357790"/>
          </a:xfrm>
        </p:grpSpPr>
        <p:sp>
          <p:nvSpPr>
            <p:cNvPr id="13" name="Oval 27"/>
            <p:cNvSpPr/>
            <p:nvPr/>
          </p:nvSpPr>
          <p:spPr>
            <a:xfrm>
              <a:off x="5061629" y="1546310"/>
              <a:ext cx="357790" cy="357790"/>
            </a:xfrm>
            <a:prstGeom prst="ellipse">
              <a:avLst/>
            </a:prstGeom>
            <a:solidFill>
              <a:srgbClr val="002FA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TextBox 31"/>
            <p:cNvSpPr txBox="1"/>
            <p:nvPr/>
          </p:nvSpPr>
          <p:spPr>
            <a:xfrm>
              <a:off x="5096929" y="1627065"/>
              <a:ext cx="28080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2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246450" y="4562224"/>
            <a:ext cx="477053" cy="477053"/>
            <a:chOff x="5716846" y="3299443"/>
            <a:chExt cx="477053" cy="477053"/>
          </a:xfrm>
        </p:grpSpPr>
        <p:sp>
          <p:nvSpPr>
            <p:cNvPr id="16" name="Oval 27"/>
            <p:cNvSpPr/>
            <p:nvPr/>
          </p:nvSpPr>
          <p:spPr>
            <a:xfrm>
              <a:off x="5716846" y="3299443"/>
              <a:ext cx="477053" cy="477053"/>
            </a:xfrm>
            <a:prstGeom prst="ellipse">
              <a:avLst/>
            </a:prstGeom>
            <a:solidFill>
              <a:srgbClr val="002FA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C0C0C0"/>
                </a:highlight>
              </a:endParaRPr>
            </a:p>
          </p:txBody>
        </p:sp>
        <p:sp>
          <p:nvSpPr>
            <p:cNvPr id="17" name="TextBox 31"/>
            <p:cNvSpPr txBox="1"/>
            <p:nvPr/>
          </p:nvSpPr>
          <p:spPr>
            <a:xfrm>
              <a:off x="5763913" y="3407116"/>
              <a:ext cx="37440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2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246450" y="5259849"/>
            <a:ext cx="477053" cy="477053"/>
            <a:chOff x="5716846" y="4006314"/>
            <a:chExt cx="477053" cy="477053"/>
          </a:xfrm>
        </p:grpSpPr>
        <p:sp>
          <p:nvSpPr>
            <p:cNvPr id="19" name="Oval 27"/>
            <p:cNvSpPr/>
            <p:nvPr/>
          </p:nvSpPr>
          <p:spPr>
            <a:xfrm>
              <a:off x="5716846" y="4006314"/>
              <a:ext cx="477053" cy="477053"/>
            </a:xfrm>
            <a:prstGeom prst="ellipse">
              <a:avLst/>
            </a:prstGeom>
            <a:solidFill>
              <a:srgbClr val="002FA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TextBox 31"/>
            <p:cNvSpPr txBox="1"/>
            <p:nvPr/>
          </p:nvSpPr>
          <p:spPr>
            <a:xfrm>
              <a:off x="5763913" y="4113987"/>
              <a:ext cx="37440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2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377000" y="1058245"/>
            <a:ext cx="477053" cy="477053"/>
            <a:chOff x="5061629" y="1546310"/>
            <a:chExt cx="357790" cy="357790"/>
          </a:xfrm>
        </p:grpSpPr>
        <p:sp>
          <p:nvSpPr>
            <p:cNvPr id="7" name="Oval 27"/>
            <p:cNvSpPr/>
            <p:nvPr/>
          </p:nvSpPr>
          <p:spPr>
            <a:xfrm>
              <a:off x="5061629" y="1546310"/>
              <a:ext cx="357790" cy="357790"/>
            </a:xfrm>
            <a:prstGeom prst="ellipse">
              <a:avLst/>
            </a:prstGeom>
            <a:solidFill>
              <a:srgbClr val="002FA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TextBox 31"/>
            <p:cNvSpPr txBox="1"/>
            <p:nvPr/>
          </p:nvSpPr>
          <p:spPr>
            <a:xfrm>
              <a:off x="5096929" y="1627065"/>
              <a:ext cx="28080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2" dirty="0">
                  <a:solidFill>
                    <a:schemeClr val="bg1"/>
                  </a:solidFill>
                </a:rPr>
                <a:t>08</a:t>
              </a:r>
            </a:p>
          </p:txBody>
        </p:sp>
      </p:grpSp>
      <p:grpSp>
        <p:nvGrpSpPr>
          <p:cNvPr id="9" name="Group 5"/>
          <p:cNvGrpSpPr/>
          <p:nvPr/>
        </p:nvGrpSpPr>
        <p:grpSpPr>
          <a:xfrm>
            <a:off x="8377000" y="1755870"/>
            <a:ext cx="477053" cy="477053"/>
            <a:chOff x="5061629" y="1546310"/>
            <a:chExt cx="357790" cy="357790"/>
          </a:xfrm>
        </p:grpSpPr>
        <p:sp>
          <p:nvSpPr>
            <p:cNvPr id="10" name="Oval 27"/>
            <p:cNvSpPr/>
            <p:nvPr/>
          </p:nvSpPr>
          <p:spPr>
            <a:xfrm>
              <a:off x="5061629" y="1546310"/>
              <a:ext cx="357790" cy="357790"/>
            </a:xfrm>
            <a:prstGeom prst="ellipse">
              <a:avLst/>
            </a:prstGeom>
            <a:solidFill>
              <a:srgbClr val="002FA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TextBox 31"/>
            <p:cNvSpPr txBox="1"/>
            <p:nvPr/>
          </p:nvSpPr>
          <p:spPr>
            <a:xfrm>
              <a:off x="5096929" y="1627065"/>
              <a:ext cx="28080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2" dirty="0">
                  <a:solidFill>
                    <a:schemeClr val="bg1"/>
                  </a:solidFill>
                </a:rPr>
                <a:t>09</a:t>
              </a:r>
            </a:p>
          </p:txBody>
        </p:sp>
      </p:grpSp>
      <p:sp>
        <p:nvSpPr>
          <p:cNvPr id="27" name="TextBox 28"/>
          <p:cNvSpPr txBox="1"/>
          <p:nvPr/>
        </p:nvSpPr>
        <p:spPr>
          <a:xfrm>
            <a:off x="9052455" y="917337"/>
            <a:ext cx="2517246" cy="334399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200000"/>
              </a:lnSpc>
              <a:spcAft>
                <a:spcPts val="667"/>
              </a:spcAft>
            </a:pP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charset="-122"/>
                <a:ea typeface="微软雅黑" panose="020B0503020204020204" charset="-122"/>
              </a:rPr>
              <a:t>拜访管理</a:t>
            </a:r>
          </a:p>
          <a:p>
            <a:pPr algn="just">
              <a:lnSpc>
                <a:spcPct val="200000"/>
              </a:lnSpc>
              <a:spcAft>
                <a:spcPts val="667"/>
              </a:spcAft>
            </a:pP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charset="-122"/>
                <a:ea typeface="微软雅黑" panose="020B0503020204020204" charset="-122"/>
              </a:rPr>
              <a:t>辅导管理</a:t>
            </a:r>
            <a:endParaRPr lang="en-US" altLang="zh-CN" sz="2000" b="1" dirty="0">
              <a:solidFill>
                <a:srgbClr val="002FA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200000"/>
              </a:lnSpc>
              <a:spcAft>
                <a:spcPts val="667"/>
              </a:spcAft>
            </a:pP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charset="-122"/>
                <a:ea typeface="微软雅黑" panose="020B0503020204020204" charset="-122"/>
              </a:rPr>
              <a:t>日程管理</a:t>
            </a:r>
          </a:p>
          <a:p>
            <a:pPr algn="just">
              <a:lnSpc>
                <a:spcPct val="200000"/>
              </a:lnSpc>
              <a:spcAft>
                <a:spcPts val="667"/>
              </a:spcAft>
            </a:pPr>
            <a:endParaRPr lang="zh-CN" altLang="en-US" sz="2000" b="1" dirty="0">
              <a:solidFill>
                <a:srgbClr val="002FA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200000"/>
              </a:lnSpc>
              <a:spcAft>
                <a:spcPts val="667"/>
              </a:spcAft>
            </a:pPr>
            <a:endParaRPr lang="zh-CN" altLang="en-US" sz="2000" b="1" dirty="0">
              <a:solidFill>
                <a:srgbClr val="002FA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E70B2-8BF9-45C0-BB95-33D1B9D3A854}" type="slidenum">
              <a:rPr lang="zh-CN" altLang="en-US" sz="1200"/>
              <a:t>4</a:t>
            </a:fld>
            <a:endParaRPr lang="zh-CN" altLang="en-US" sz="1200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A8F3C770-F603-B118-238A-A8449720B58E}"/>
              </a:ext>
            </a:extLst>
          </p:cNvPr>
          <p:cNvGrpSpPr/>
          <p:nvPr/>
        </p:nvGrpSpPr>
        <p:grpSpPr>
          <a:xfrm>
            <a:off x="8372743" y="2453495"/>
            <a:ext cx="477053" cy="477053"/>
            <a:chOff x="5061629" y="1546310"/>
            <a:chExt cx="357790" cy="357790"/>
          </a:xfrm>
        </p:grpSpPr>
        <p:sp>
          <p:nvSpPr>
            <p:cNvPr id="5" name="Oval 27">
              <a:extLst>
                <a:ext uri="{FF2B5EF4-FFF2-40B4-BE49-F238E27FC236}">
                  <a16:creationId xmlns:a16="http://schemas.microsoft.com/office/drawing/2014/main" id="{5EFC4426-0036-516E-C821-CB3A2064F151}"/>
                </a:ext>
              </a:extLst>
            </p:cNvPr>
            <p:cNvSpPr/>
            <p:nvPr/>
          </p:nvSpPr>
          <p:spPr>
            <a:xfrm>
              <a:off x="5061629" y="1546310"/>
              <a:ext cx="357790" cy="357790"/>
            </a:xfrm>
            <a:prstGeom prst="ellipse">
              <a:avLst/>
            </a:prstGeom>
            <a:solidFill>
              <a:srgbClr val="002FA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TextBox 31">
              <a:extLst>
                <a:ext uri="{FF2B5EF4-FFF2-40B4-BE49-F238E27FC236}">
                  <a16:creationId xmlns:a16="http://schemas.microsoft.com/office/drawing/2014/main" id="{00E81982-84C9-E6CF-64E9-A84B62FB0C7B}"/>
                </a:ext>
              </a:extLst>
            </p:cNvPr>
            <p:cNvSpPr txBox="1"/>
            <p:nvPr/>
          </p:nvSpPr>
          <p:spPr>
            <a:xfrm>
              <a:off x="5096929" y="1627065"/>
              <a:ext cx="28080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2" dirty="0">
                  <a:solidFill>
                    <a:schemeClr val="bg1"/>
                  </a:solidFill>
                </a:rPr>
                <a:t>10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57CA9-543B-262B-3F07-FCC3EECFD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F10590-84D4-D819-2069-0933D962C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E70B2-8BF9-45C0-BB95-33D1B9D3A854}" type="slidenum">
              <a:rPr lang="zh-CN" altLang="en-US" sz="1200"/>
              <a:t>40</a:t>
            </a:fld>
            <a:endParaRPr lang="zh-CN" altLang="en-US" sz="12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9213C7-ABBA-C116-5AE5-8F7AA1BC2ACE}"/>
              </a:ext>
            </a:extLst>
          </p:cNvPr>
          <p:cNvSpPr txBox="1"/>
          <p:nvPr/>
        </p:nvSpPr>
        <p:spPr>
          <a:xfrm>
            <a:off x="2569845" y="2498090"/>
            <a:ext cx="685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1440">
              <a:spcBef>
                <a:spcPts val="833"/>
              </a:spcBef>
              <a:buFont typeface="Arial" panose="020B0604020202020204" pitchFamily="34" charset="0"/>
            </a:pPr>
            <a:r>
              <a:rPr lang="en-US" altLang="zh-CN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09 </a:t>
            </a:r>
            <a:r>
              <a:rPr lang="zh-CN" altLang="en-US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辅导管理</a:t>
            </a:r>
            <a:endParaRPr lang="en-US" altLang="zh-CN" sz="4400" b="1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549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E5535-73D3-D300-0EF7-183A737FE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C469BD-BAC7-C385-5DF5-736F0B78DA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34469"/>
            <a:ext cx="8609904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辅导管理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填写辅导问卷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F0E050-65D9-636F-BB89-B5DBFFADD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41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13FF6F4C-1125-DB63-0AAA-E0FC9FDDBC8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56518" y="5915717"/>
            <a:ext cx="10709189" cy="7154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在拜访中邀请的“协同拜访人”，即为“协访人”。“协访人”在“辅导管理”列表中能查看到自己被邀请为“协同拜访人”的数据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针对“已完成”的拜访，“协访人”可以填写“辅导问卷”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D4DE1F03-6065-33BB-F33C-48FF686BE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8583"/>
            <a:ext cx="1923262" cy="4167067"/>
          </a:xfrm>
          <a:prstGeom prst="rect">
            <a:avLst/>
          </a:prstGeom>
        </p:spPr>
      </p:pic>
      <p:pic>
        <p:nvPicPr>
          <p:cNvPr id="8" name="图片 7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E2586BCC-65C6-DB28-B685-A31D3431F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423" y="1123520"/>
            <a:ext cx="1955076" cy="4167067"/>
          </a:xfrm>
          <a:prstGeom prst="rect">
            <a:avLst/>
          </a:prstGeom>
        </p:spPr>
      </p:pic>
      <p:pic>
        <p:nvPicPr>
          <p:cNvPr id="11" name="图片 10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8F336DA2-70C9-2D61-5E56-AD60E54EA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660" y="1117235"/>
            <a:ext cx="1923262" cy="417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48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DC70F-0B62-D99F-33C7-EAD6FF77A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4496788-C624-CEF9-409D-EAE7E89B573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34469"/>
            <a:ext cx="8609904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辅导管理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各“辅导状态”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64E7EA0-6F50-C9AB-7AF5-C450030AE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42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56953F8C-A9A9-8D5E-FE76-042DD465B80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85253" y="1068860"/>
            <a:ext cx="4256239" cy="187204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辅导状态相关：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(1)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待辅导：“待执行”中的 拜访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(2)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辅导中：“执行中”的拜访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(3)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待辅导总结：拜访已完成，待填写“辅导问卷”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(4)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已完成：填写完“辅导问卷”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(5)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已取消：“已取消”的拜访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DC3CFD81-FA31-0515-261E-195B3FCD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02" y="886174"/>
            <a:ext cx="2578443" cy="558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29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45A01-0397-D402-BA8E-0E51C5116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7957A6B-E6FD-D178-EE3E-AABBBF0D9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E70B2-8BF9-45C0-BB95-33D1B9D3A854}" type="slidenum">
              <a:rPr lang="zh-CN" altLang="en-US" sz="1200"/>
              <a:t>43</a:t>
            </a:fld>
            <a:endParaRPr lang="zh-CN" altLang="en-US" sz="12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267963-E4B7-92AB-4027-09E4AA4139CF}"/>
              </a:ext>
            </a:extLst>
          </p:cNvPr>
          <p:cNvSpPr txBox="1"/>
          <p:nvPr/>
        </p:nvSpPr>
        <p:spPr>
          <a:xfrm>
            <a:off x="2569845" y="2498090"/>
            <a:ext cx="685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1440">
              <a:spcBef>
                <a:spcPts val="833"/>
              </a:spcBef>
              <a:buFont typeface="Arial" panose="020B0604020202020204" pitchFamily="34" charset="0"/>
            </a:pPr>
            <a:r>
              <a:rPr lang="en-US" altLang="zh-CN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10 </a:t>
            </a:r>
            <a:r>
              <a:rPr lang="zh-CN" altLang="en-US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日程管理</a:t>
            </a:r>
            <a:endParaRPr lang="en-US" altLang="zh-CN" sz="4400" b="1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137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BED5E-7543-60BD-1459-A59EB1FBE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5CFF6F7-9E16-CDF9-925B-BA2B54F570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34469"/>
            <a:ext cx="8609904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日程管理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04F9B7C-FAA2-C0CF-670E-08343FDE3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44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9042CEBE-195A-F9D7-C198-FBD5604DC36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510117" y="5163001"/>
            <a:ext cx="7035963" cy="1391616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日程管理：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用户可以在系统中的日程管理模块中，按月度查看当前账号的日程安排，包含：我的会议、我的拜访、我的协访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 descr="图形用户界面&#10;&#10;AI 生成的内容可能不正确。">
            <a:extLst>
              <a:ext uri="{FF2B5EF4-FFF2-40B4-BE49-F238E27FC236}">
                <a16:creationId xmlns:a16="http://schemas.microsoft.com/office/drawing/2014/main" id="{CC43534D-6255-7AFF-5037-B46A56768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75" y="999191"/>
            <a:ext cx="2953372" cy="4968240"/>
          </a:xfrm>
          <a:prstGeom prst="rect">
            <a:avLst/>
          </a:prstGeom>
        </p:spPr>
      </p:pic>
      <p:pic>
        <p:nvPicPr>
          <p:cNvPr id="9" name="图片 8" descr="图形用户界面&#10;&#10;AI 生成的内容可能不正确。">
            <a:extLst>
              <a:ext uri="{FF2B5EF4-FFF2-40B4-BE49-F238E27FC236}">
                <a16:creationId xmlns:a16="http://schemas.microsoft.com/office/drawing/2014/main" id="{E05476EA-DBF2-B416-7ED8-95C535B1F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117" y="999191"/>
            <a:ext cx="6495306" cy="380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21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B0E28-8B27-D9E8-20AE-C4ED9C889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DAC87D0-2E17-14EF-88F8-98EFCA6E2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E70B2-8BF9-45C0-BB95-33D1B9D3A854}" type="slidenum">
              <a:rPr lang="zh-CN" altLang="en-US" sz="1200"/>
              <a:t>5</a:t>
            </a:fld>
            <a:endParaRPr lang="zh-CN" altLang="en-US" sz="12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9344C5-F245-3B34-EAD4-D36A7DC8D8BD}"/>
              </a:ext>
            </a:extLst>
          </p:cNvPr>
          <p:cNvSpPr txBox="1"/>
          <p:nvPr/>
        </p:nvSpPr>
        <p:spPr>
          <a:xfrm>
            <a:off x="2569845" y="2498090"/>
            <a:ext cx="685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1440">
              <a:spcBef>
                <a:spcPts val="833"/>
              </a:spcBef>
              <a:buFont typeface="Arial" panose="020B0604020202020204" pitchFamily="34" charset="0"/>
            </a:pPr>
            <a:r>
              <a:rPr lang="en-US" altLang="zh-CN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01 </a:t>
            </a:r>
            <a:r>
              <a:rPr lang="zh-CN" altLang="en-US" sz="4000" b="1" dirty="0">
                <a:solidFill>
                  <a:srgbClr val="FFFFFF"/>
                </a:solidFill>
                <a:latin typeface="Khmer UI" panose="020F0502020204030204" pitchFamily="34" charset="0"/>
                <a:ea typeface="微软雅黑" panose="020B0503020204020204" charset="-122"/>
                <a:cs typeface="Khmer UI" panose="020F0502020204030204" pitchFamily="34" charset="0"/>
                <a:sym typeface="+mn-ea"/>
              </a:rPr>
              <a:t>客户管理</a:t>
            </a:r>
            <a:endParaRPr lang="en-US" altLang="zh-CN" sz="4400" b="1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3485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71988-3983-DBE8-50D7-AB96D869F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6E23B1-0117-3FF2-0B05-7CF34ADAB5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67845"/>
            <a:ext cx="10496550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客户资源库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D8C80F3-728A-3426-06C4-DD76BC4D5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6</a:t>
            </a:fld>
            <a:endParaRPr dirty="0"/>
          </a:p>
        </p:txBody>
      </p:sp>
      <p:sp>
        <p:nvSpPr>
          <p:cNvPr id="8" name="textbox 32">
            <a:extLst>
              <a:ext uri="{FF2B5EF4-FFF2-40B4-BE49-F238E27FC236}">
                <a16:creationId xmlns:a16="http://schemas.microsoft.com/office/drawing/2014/main" id="{7D4E4A87-6D27-BE10-5FF9-E3EF8D0487A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314267" y="3429000"/>
            <a:ext cx="3820583" cy="1450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66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84000"/>
              </a:lnSpc>
            </a:pPr>
            <a:endParaRPr lang="en-US" altLang="en-US" sz="166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zh-CN" altLang="en-US" sz="1667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7805D2D9-19C4-F021-8480-5C0C023A2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753537"/>
            <a:ext cx="11914026" cy="4053683"/>
          </a:xfrm>
          <a:prstGeom prst="rect">
            <a:avLst/>
          </a:prstGeom>
        </p:spPr>
      </p:pic>
      <p:sp>
        <p:nvSpPr>
          <p:cNvPr id="5" name="textbox 32">
            <a:extLst>
              <a:ext uri="{FF2B5EF4-FFF2-40B4-BE49-F238E27FC236}">
                <a16:creationId xmlns:a16="http://schemas.microsoft.com/office/drawing/2014/main" id="{9773EF54-0E2D-23FC-484B-DCCC2297D16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60502" y="5742131"/>
            <a:ext cx="11056435" cy="79862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左侧菜单点击“客户管理”页，页面展示当前岗位辖区范围内目标和非目标的客户信息</a:t>
            </a:r>
            <a:endParaRPr lang="en-US" altLang="zh-CN" sz="166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如需查看客户详情信息，可点击右侧操作栏“详情”按钮，进入客户详情页面</a:t>
            </a:r>
            <a:endParaRPr lang="en-US" altLang="zh-CN" sz="166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如需对非目标进行认领，或目标进行取消认领操作，也可点击右侧操作栏“详情”按纽，进行对应操作</a:t>
            </a:r>
            <a:endParaRPr lang="en-US" altLang="zh-CN" sz="166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6472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75067-8B50-FAED-9910-C7B9D33E2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5E79FCA-F091-E807-D5A8-5843509EAA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67845"/>
            <a:ext cx="10496550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客户资源库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客户详情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595D5A-CB46-1AB3-A902-E62CBA050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7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FEF750E1-7679-1FBA-077D-BCFDBFFDA6F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60502" y="5742131"/>
            <a:ext cx="8755505" cy="79862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点击“客户列表”页中的“详情”按钮，跳转至“客户详情页”，可查看客户详细信息</a:t>
            </a:r>
            <a:endParaRPr lang="en-US" altLang="zh-CN" sz="166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如需编辑客户信息，可点击右上角的“编辑客户”按钮</a:t>
            </a:r>
            <a:endParaRPr lang="en-US" altLang="zh-CN" sz="166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textbox 32">
            <a:extLst>
              <a:ext uri="{FF2B5EF4-FFF2-40B4-BE49-F238E27FC236}">
                <a16:creationId xmlns:a16="http://schemas.microsoft.com/office/drawing/2014/main" id="{BCB4BA46-3906-5852-B812-6C7597F864A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314267" y="3429000"/>
            <a:ext cx="3820583" cy="1450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66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84000"/>
              </a:lnSpc>
            </a:pPr>
            <a:endParaRPr lang="en-US" altLang="en-US" sz="1667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endParaRPr lang="zh-CN" altLang="en-US" sz="1667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 descr="图形用户界面&#10;&#10;AI 生成的内容可能不正确。">
            <a:extLst>
              <a:ext uri="{FF2B5EF4-FFF2-40B4-BE49-F238E27FC236}">
                <a16:creationId xmlns:a16="http://schemas.microsoft.com/office/drawing/2014/main" id="{5F798098-FB3F-981A-57A2-E7A47F5F5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03" y="819149"/>
            <a:ext cx="7747798" cy="448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11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B38C8-9E52-0BAE-2039-40C008226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28889A3-3644-A66A-4952-760309E5F1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67845"/>
            <a:ext cx="10496550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申请客户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F64AB57-ACE7-2E5E-A3F8-CFAFC61E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8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2859F97C-4819-6210-419D-1507D3DB8C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026089" y="779102"/>
            <a:ext cx="7165911" cy="528796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按照字段格式要求进行填写（其中表“</a:t>
            </a: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”为必填项）</a:t>
            </a:r>
            <a:endParaRPr lang="en-US" altLang="zh-CN" sz="166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客户申请只能由</a:t>
            </a: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MR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进行申请，审批流：</a:t>
            </a: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MR → DSM → RSM → BU Head</a:t>
            </a:r>
          </a:p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(1)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如果出现“空岗”的情况，则自动由“上级岗位”来审批，最高至“</a:t>
            </a: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BU Head”</a:t>
            </a:r>
          </a:p>
        </p:txBody>
      </p:sp>
      <p:pic>
        <p:nvPicPr>
          <p:cNvPr id="6" name="图片 5" descr="图形用户界面, 应用程序, 电子邮件&#10;&#10;AI 生成的内容可能不正确。">
            <a:extLst>
              <a:ext uri="{FF2B5EF4-FFF2-40B4-BE49-F238E27FC236}">
                <a16:creationId xmlns:a16="http://schemas.microsoft.com/office/drawing/2014/main" id="{50C14C66-DF8E-F251-9C1A-D265975A9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" y="779102"/>
            <a:ext cx="4934728" cy="603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33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C4486-A244-9421-0286-01B2F554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AE6E02E-6156-E751-EE6F-A963D5C347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82" y="267845"/>
            <a:ext cx="10496550" cy="307975"/>
          </a:xfrm>
        </p:spPr>
        <p:txBody>
          <a:bodyPr>
            <a:noAutofit/>
          </a:bodyPr>
          <a:lstStyle/>
          <a:p>
            <a:pPr defTabSz="895314">
              <a:tabLst>
                <a:tab pos="269864" algn="l"/>
              </a:tabLst>
            </a:pP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客户管理</a:t>
            </a:r>
            <a:r>
              <a:rPr lang="en-US" altLang="zh-CN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2667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我的申请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25A86E-BC74-DBD6-047D-85CE1B0C8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21166">
              <a:lnSpc>
                <a:spcPts val="1033"/>
              </a:lnSpc>
            </a:pPr>
            <a:fld id="{81D60167-4931-47E6-BA6A-407CBD079E47}" type="slidenum">
              <a:rPr dirty="0"/>
              <a:pPr marL="21166">
                <a:lnSpc>
                  <a:spcPts val="1033"/>
                </a:lnSpc>
              </a:pPr>
              <a:t>9</a:t>
            </a:fld>
            <a:endParaRPr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79D0FD50-8441-3AE4-DFCD-C85CF6522AE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67477" y="5060558"/>
            <a:ext cx="10154818" cy="663773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26457" eaLnBrk="0">
              <a:lnSpc>
                <a:spcPct val="128000"/>
              </a:lnSpc>
              <a:spcBef>
                <a:spcPts val="4"/>
              </a:spcBef>
            </a:pPr>
            <a:r>
              <a:rPr lang="en-US" altLang="zh-CN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6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提交完客户申请后，可在“我的申请”页面中，查看审批的结果</a:t>
            </a:r>
            <a:endParaRPr lang="en-US" altLang="zh-CN" sz="166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D6D7D400-792D-32F8-D9FE-5C719D410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7" y="882612"/>
            <a:ext cx="11761237" cy="359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899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3170</TotalTime>
  <Words>2598</Words>
  <Application>Microsoft Office PowerPoint</Application>
  <PresentationFormat>宽屏</PresentationFormat>
  <Paragraphs>267</Paragraphs>
  <Slides>44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HONOR Sans CN</vt:lpstr>
      <vt:lpstr>阿里巴巴普惠体</vt:lpstr>
      <vt:lpstr>等线 Light</vt:lpstr>
      <vt:lpstr>Arial</vt:lpstr>
      <vt:lpstr>Khmer UI</vt:lpstr>
      <vt:lpstr>等线</vt:lpstr>
      <vt:lpstr>黑体</vt:lpstr>
      <vt:lpstr>微软雅黑</vt:lpstr>
      <vt:lpstr>Office 主题​​</vt:lpstr>
      <vt:lpstr>PowerPoint 演示文稿</vt:lpstr>
      <vt:lpstr>PC端登录方式-内网免登录跳转</vt:lpstr>
      <vt:lpstr>PowerPoint 演示文稿</vt:lpstr>
      <vt:lpstr>PowerPoint 演示文稿</vt:lpstr>
      <vt:lpstr>PowerPoint 演示文稿</vt:lpstr>
      <vt:lpstr>客户管理—客户资源库</vt:lpstr>
      <vt:lpstr>客户管理—客户资源库—客户详情</vt:lpstr>
      <vt:lpstr>客户管理—申请客户</vt:lpstr>
      <vt:lpstr>客户管理—我的申请</vt:lpstr>
      <vt:lpstr>客户管理—我的申请—申请详情</vt:lpstr>
      <vt:lpstr>客户管理—客户资源库</vt:lpstr>
      <vt:lpstr>客户管理—客户资源库</vt:lpstr>
      <vt:lpstr>PowerPoint 演示文稿</vt:lpstr>
      <vt:lpstr>机构管理—机构资源库</vt:lpstr>
      <vt:lpstr>机构管理—机构资源库—机构详情</vt:lpstr>
      <vt:lpstr>机构管理—申请机构</vt:lpstr>
      <vt:lpstr>机构管理—申请机构</vt:lpstr>
      <vt:lpstr>机构管理—我的申请</vt:lpstr>
      <vt:lpstr>机构管理—我的申请—申请详情</vt:lpstr>
      <vt:lpstr>PowerPoint 演示文稿</vt:lpstr>
      <vt:lpstr>辖区管理—岗位管理</vt:lpstr>
      <vt:lpstr>辖区管理—岗位管理</vt:lpstr>
      <vt:lpstr>辖区管理—人岗&amp;辖区</vt:lpstr>
      <vt:lpstr>PowerPoint 演示文稿</vt:lpstr>
      <vt:lpstr>PowerPoint 演示文稿</vt:lpstr>
      <vt:lpstr>辖区管理—辖区管理</vt:lpstr>
      <vt:lpstr>PowerPoint 演示文稿</vt:lpstr>
      <vt:lpstr>窗口期管理</vt:lpstr>
      <vt:lpstr>PowerPoint 演示文稿</vt:lpstr>
      <vt:lpstr>产品管理</vt:lpstr>
      <vt:lpstr>PowerPoint 演示文稿</vt:lpstr>
      <vt:lpstr>人员&amp;组织管理</vt:lpstr>
      <vt:lpstr>PowerPoint 演示文稿</vt:lpstr>
      <vt:lpstr>拜访管理—创建拜访</vt:lpstr>
      <vt:lpstr>拜访管理—选择目标客户</vt:lpstr>
      <vt:lpstr>拜访管理—签到&amp;拍照（院内拜访）</vt:lpstr>
      <vt:lpstr>拜访管理—查看“拜访状态”</vt:lpstr>
      <vt:lpstr>拜访管理—填写拜访总结</vt:lpstr>
      <vt:lpstr>拜访管理—填写“拜访闭环管理问卷”</vt:lpstr>
      <vt:lpstr>PowerPoint 演示文稿</vt:lpstr>
      <vt:lpstr>辅导管理—填写辅导问卷</vt:lpstr>
      <vt:lpstr>辅导管理—各“辅导状态”</vt:lpstr>
      <vt:lpstr>PowerPoint 演示文稿</vt:lpstr>
      <vt:lpstr>日程管理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不倒翁 7205</dc:creator>
  <cp:lastModifiedBy>菲娅 孙</cp:lastModifiedBy>
  <cp:revision>154</cp:revision>
  <dcterms:created xsi:type="dcterms:W3CDTF">2026-01-05T11:33:54Z</dcterms:created>
  <dcterms:modified xsi:type="dcterms:W3CDTF">2026-01-12T02:15:01Z</dcterms:modified>
</cp:coreProperties>
</file>